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4" r:id="rId2"/>
    <p:sldId id="285" r:id="rId3"/>
    <p:sldId id="286" r:id="rId4"/>
    <p:sldId id="266" r:id="rId5"/>
    <p:sldId id="287" r:id="rId6"/>
    <p:sldId id="289" r:id="rId7"/>
    <p:sldId id="271" r:id="rId8"/>
    <p:sldId id="272" r:id="rId9"/>
    <p:sldId id="273" r:id="rId10"/>
    <p:sldId id="274" r:id="rId11"/>
    <p:sldId id="290" r:id="rId12"/>
    <p:sldId id="291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173C1-7B73-4FC9-8476-66D8C92E4630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E5FAF-78EE-4FF2-9071-19BBB9575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94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B333-0EC2-40BA-B291-61E0FC47C9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742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B333-0EC2-40BA-B291-61E0FC47C92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742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B333-0EC2-40BA-B291-61E0FC47C92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260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B333-0EC2-40BA-B291-61E0FC47C92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260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B333-0EC2-40BA-B291-61E0FC47C92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208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B333-0EC2-40BA-B291-61E0FC47C9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260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B333-0EC2-40BA-B291-61E0FC47C9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260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B333-0EC2-40BA-B291-61E0FC47C9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034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B333-0EC2-40BA-B291-61E0FC47C92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260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B333-0EC2-40BA-B291-61E0FC47C92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260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B333-0EC2-40BA-B291-61E0FC47C9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742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B333-0EC2-40BA-B291-61E0FC47C92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742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B333-0EC2-40BA-B291-61E0FC47C92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74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3BF2C0D-1811-47D7-BD21-13495174D22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243B412-06B2-48CC-A6EB-34D0B9B87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2C0D-1811-47D7-BD21-13495174D22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B412-06B2-48CC-A6EB-34D0B9B87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2C0D-1811-47D7-BD21-13495174D22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B412-06B2-48CC-A6EB-34D0B9B87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2C0D-1811-47D7-BD21-13495174D22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B412-06B2-48CC-A6EB-34D0B9B87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2C0D-1811-47D7-BD21-13495174D22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B412-06B2-48CC-A6EB-34D0B9B87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2C0D-1811-47D7-BD21-13495174D22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B412-06B2-48CC-A6EB-34D0B9B870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2C0D-1811-47D7-BD21-13495174D22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B412-06B2-48CC-A6EB-34D0B9B870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2C0D-1811-47D7-BD21-13495174D22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B412-06B2-48CC-A6EB-34D0B9B87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2C0D-1811-47D7-BD21-13495174D22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B412-06B2-48CC-A6EB-34D0B9B87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3BF2C0D-1811-47D7-BD21-13495174D22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243B412-06B2-48CC-A6EB-34D0B9B87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3BF2C0D-1811-47D7-BD21-13495174D22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243B412-06B2-48CC-A6EB-34D0B9B87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3BF2C0D-1811-47D7-BD21-13495174D22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243B412-06B2-48CC-A6EB-34D0B9B87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676399"/>
          </a:xfrm>
        </p:spPr>
        <p:txBody>
          <a:bodyPr anchor="b" anchorCtr="0">
            <a:normAutofit/>
          </a:bodyPr>
          <a:lstStyle/>
          <a:p>
            <a:pPr algn="ctr"/>
            <a:r>
              <a:rPr lang="en-US" sz="5000" b="0" dirty="0" smtClean="0"/>
              <a:t>Daily</a:t>
            </a:r>
            <a:r>
              <a:rPr lang="en-US" sz="6000" b="0" dirty="0" smtClean="0"/>
              <a:t> </a:t>
            </a:r>
            <a:r>
              <a:rPr lang="en-US" sz="9000" b="1" dirty="0" smtClean="0">
                <a:latin typeface="Arial" pitchFamily="34" charset="0"/>
                <a:cs typeface="Arial" pitchFamily="34" charset="0"/>
              </a:rPr>
              <a:t>ACT</a:t>
            </a:r>
            <a:r>
              <a:rPr lang="en-US" sz="6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000" b="0" dirty="0" smtClean="0"/>
              <a:t>Practice</a:t>
            </a:r>
            <a:endParaRPr lang="en-US" sz="50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438400"/>
            <a:ext cx="6858000" cy="3276600"/>
          </a:xfrm>
        </p:spPr>
        <p:txBody>
          <a:bodyPr>
            <a:normAutofit lnSpcReduction="10000"/>
          </a:bodyPr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English Tutoring</a:t>
            </a:r>
          </a:p>
          <a:p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Session Three</a:t>
            </a:r>
          </a:p>
          <a:p>
            <a:endParaRPr lang="en-US" i="1" dirty="0" smtClean="0">
              <a:solidFill>
                <a:schemeClr val="tx1"/>
              </a:solidFill>
            </a:endParaRPr>
          </a:p>
          <a:p>
            <a:pPr algn="l"/>
            <a:r>
              <a:rPr lang="en-US" sz="3700" b="1" i="1" dirty="0" smtClean="0">
                <a:solidFill>
                  <a:schemeClr val="bg2">
                    <a:lumMod val="50000"/>
                  </a:schemeClr>
                </a:solidFill>
              </a:rPr>
              <a:t>Knox County Schools</a:t>
            </a:r>
          </a:p>
          <a:p>
            <a:pPr algn="l"/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</a:rPr>
              <a:t>System wide ACT/Explore Tutoring Program 2012-2013</a:t>
            </a:r>
            <a:endParaRPr lang="en-US" sz="1600" i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009091"/>
            <a:ext cx="9067800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70" b="1" dirty="0" smtClean="0">
                <a:latin typeface="Arial" pitchFamily="34" charset="0"/>
                <a:cs typeface="Arial" pitchFamily="34" charset="0"/>
              </a:rPr>
              <a:t>Passages used by permission from the </a:t>
            </a:r>
            <a:r>
              <a:rPr lang="en-US" sz="1270" b="1" i="1" dirty="0" smtClean="0">
                <a:latin typeface="Arial" pitchFamily="34" charset="0"/>
                <a:cs typeface="Arial" pitchFamily="34" charset="0"/>
              </a:rPr>
              <a:t>Barron’s ACT Guide, 15</a:t>
            </a:r>
            <a:r>
              <a:rPr lang="en-US" sz="1270" b="1" i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270" b="1" i="1" dirty="0" smtClean="0">
                <a:latin typeface="Arial" pitchFamily="34" charset="0"/>
                <a:cs typeface="Arial" pitchFamily="34" charset="0"/>
              </a:rPr>
              <a:t> Edition, </a:t>
            </a:r>
            <a:r>
              <a:rPr lang="en-US" sz="1270" b="1" dirty="0" smtClean="0">
                <a:latin typeface="Arial" pitchFamily="34" charset="0"/>
                <a:cs typeface="Arial" pitchFamily="34" charset="0"/>
              </a:rPr>
              <a:t>Barron’s Educational Series, Inc., 2008</a:t>
            </a:r>
            <a:endParaRPr lang="en-US" sz="127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231371"/>
            <a:ext cx="906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latin typeface="Arial" pitchFamily="34" charset="0"/>
                <a:cs typeface="Arial" pitchFamily="34" charset="0"/>
              </a:rPr>
              <a:t>ACT is a registered  trademark of Act, Inc., which was not involved in the writing of, and does not endorse, this presentation</a:t>
            </a:r>
            <a:endParaRPr lang="en-US" sz="11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5900" y="1143000"/>
            <a:ext cx="381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®</a:t>
            </a:r>
            <a:endParaRPr lang="en-US" sz="2700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8657" y="3429000"/>
            <a:ext cx="16002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676399"/>
          </a:xfrm>
        </p:spPr>
        <p:txBody>
          <a:bodyPr anchor="b" anchorCtr="0">
            <a:normAutofit/>
          </a:bodyPr>
          <a:lstStyle/>
          <a:p>
            <a:pPr algn="ctr"/>
            <a:r>
              <a:rPr lang="en-US" sz="5000" b="0" dirty="0" smtClean="0"/>
              <a:t>Daily</a:t>
            </a:r>
            <a:r>
              <a:rPr lang="en-US" sz="6000" b="0" dirty="0" smtClean="0"/>
              <a:t> </a:t>
            </a:r>
            <a:r>
              <a:rPr lang="en-US" sz="9000" b="1" dirty="0" smtClean="0">
                <a:latin typeface="Arial" pitchFamily="34" charset="0"/>
                <a:cs typeface="Arial" pitchFamily="34" charset="0"/>
              </a:rPr>
              <a:t>ACT</a:t>
            </a:r>
            <a:r>
              <a:rPr lang="en-US" sz="6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000" b="0" dirty="0" smtClean="0"/>
              <a:t>Practice</a:t>
            </a:r>
            <a:endParaRPr lang="en-US" sz="50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286000"/>
            <a:ext cx="6934200" cy="3505200"/>
          </a:xfrm>
        </p:spPr>
        <p:txBody>
          <a:bodyPr>
            <a:normAutofit/>
          </a:bodyPr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5900" y="1143000"/>
            <a:ext cx="381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®</a:t>
            </a:r>
            <a:endParaRPr lang="en-US" sz="2700" dirty="0"/>
          </a:p>
        </p:txBody>
      </p:sp>
      <p:pic>
        <p:nvPicPr>
          <p:cNvPr id="3074" name="Picture 2" descr="C:\Users\000001780\AppData\Local\Microsoft\Windows\Temporary Internet Files\Content.IE5\8VQSF8L7\MP90044246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82309"/>
            <a:ext cx="5958289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35814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EXIT QUESTION</a:t>
            </a:r>
            <a:endParaRPr lang="en-US" sz="4000" b="1" dirty="0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000001780\AppData\Local\Microsoft\Windows\Temporary Internet Files\Content.IE5\4ASGACDG\MC90043154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0086" y="2393195"/>
            <a:ext cx="2557857" cy="255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51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tint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843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ENGLISH TEST – Session 3</a:t>
            </a:r>
          </a:p>
          <a:p>
            <a:pPr algn="ctr"/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Tip 3 – Exit Question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45 MINUTES 75 QUESTIONS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Passage I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286" y="1237580"/>
            <a:ext cx="4495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50" dirty="0" smtClean="0">
                <a:latin typeface="Arial" pitchFamily="34" charset="0"/>
                <a:cs typeface="Arial" pitchFamily="34" charset="0"/>
              </a:rPr>
              <a:t>          Our historical traditions often depict American Indian music as high penetrating vocals accompanied by a steady drumbeat. However, </a:t>
            </a:r>
            <a:r>
              <a:rPr lang="en-US" sz="1650" b="1" u="sng" dirty="0" smtClean="0">
                <a:latin typeface="Arial" pitchFamily="34" charset="0"/>
                <a:cs typeface="Arial" pitchFamily="34" charset="0"/>
              </a:rPr>
              <a:t>today were exposed to</a:t>
            </a:r>
            <a:r>
              <a:rPr lang="en-US" sz="1650" dirty="0" smtClean="0">
                <a:latin typeface="Arial" pitchFamily="34" charset="0"/>
                <a:cs typeface="Arial" pitchFamily="34" charset="0"/>
              </a:rPr>
              <a:t> more accurate information, expanding our understanding of Tribal communities and varied traditions. </a:t>
            </a:r>
            <a:r>
              <a:rPr lang="en-US" sz="1650" b="1" u="sng" dirty="0" smtClean="0">
                <a:latin typeface="Arial" pitchFamily="34" charset="0"/>
                <a:cs typeface="Arial" pitchFamily="34" charset="0"/>
              </a:rPr>
              <a:t>Each community’s effect</a:t>
            </a:r>
            <a:r>
              <a:rPr lang="en-US" sz="1650" dirty="0" smtClean="0">
                <a:latin typeface="Arial" pitchFamily="34" charset="0"/>
                <a:cs typeface="Arial" pitchFamily="34" charset="0"/>
              </a:rPr>
              <a:t> on the landscape of Native American music was specifically influenced by local values and available resources for making instruments. </a:t>
            </a:r>
            <a:endParaRPr lang="en-US" sz="16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6371510"/>
            <a:ext cx="838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itchFamily="34" charset="0"/>
                <a:cs typeface="Arial" pitchFamily="34" charset="0"/>
              </a:rPr>
              <a:t>ACT-61C-PRACTICE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481943" y="318951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Black" pitchFamily="34" charset="0"/>
              </a:rPr>
              <a:t>1</a:t>
            </a:r>
            <a:endParaRPr lang="en-US" sz="1400" b="1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3065004"/>
            <a:ext cx="3810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dirty="0" smtClean="0">
                <a:latin typeface="Arial" pitchFamily="34" charset="0"/>
                <a:cs typeface="Arial" pitchFamily="34" charset="0"/>
              </a:rPr>
              <a:t>1.    (A)  NO CHANGE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(B)  today we expose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(C)  today we’re exposed to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(D)  today we’re exposing</a:t>
            </a:r>
            <a:endParaRPr lang="en-US" sz="14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3943" y="47233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 Black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4471833"/>
            <a:ext cx="3810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dirty="0" smtClean="0">
                <a:latin typeface="Arial" pitchFamily="34" charset="0"/>
                <a:cs typeface="Arial" pitchFamily="34" charset="0"/>
              </a:rPr>
              <a:t>2.    (A)  NO CHANGE</a:t>
            </a:r>
          </a:p>
          <a:p>
            <a:pPr marL="342900" indent="-342900"/>
            <a:r>
              <a:rPr lang="en-US" sz="1450" dirty="0" smtClean="0">
                <a:latin typeface="Arial" pitchFamily="34" charset="0"/>
                <a:cs typeface="Arial" pitchFamily="34" charset="0"/>
              </a:rPr>
              <a:t>	(B)  Each community affects</a:t>
            </a:r>
          </a:p>
          <a:p>
            <a:pPr marL="342900" indent="-342900"/>
            <a:r>
              <a:rPr lang="en-US" sz="1450" dirty="0" smtClean="0">
                <a:latin typeface="Arial" pitchFamily="34" charset="0"/>
                <a:cs typeface="Arial" pitchFamily="34" charset="0"/>
              </a:rPr>
              <a:t>	(C)  Each communities’ effects</a:t>
            </a:r>
          </a:p>
          <a:p>
            <a:pPr marL="342900" indent="-342900"/>
            <a:r>
              <a:rPr lang="en-US" sz="1450" dirty="0" smtClean="0">
                <a:latin typeface="Arial" pitchFamily="34" charset="0"/>
                <a:cs typeface="Arial" pitchFamily="34" charset="0"/>
              </a:rPr>
              <a:t>	(D)  Each communities affect</a:t>
            </a:r>
            <a:endParaRPr lang="en-US" sz="14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6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tint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843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ENGLISH TEST – Session 3</a:t>
            </a:r>
          </a:p>
          <a:p>
            <a:pPr algn="ctr"/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Tip 3 – Exit Question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45 MINUTES 75 QUESTIONS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Passage I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286" y="1237580"/>
            <a:ext cx="4495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50" dirty="0" smtClean="0">
                <a:latin typeface="Arial" pitchFamily="34" charset="0"/>
                <a:cs typeface="Arial" pitchFamily="34" charset="0"/>
              </a:rPr>
              <a:t>          Our historical traditions often depict American Indian music as high penetrating vocals accompanied by a steady drumbeat. However, </a:t>
            </a:r>
            <a:r>
              <a:rPr lang="en-US" sz="1650" b="1" u="sng" dirty="0" smtClean="0">
                <a:latin typeface="Arial" pitchFamily="34" charset="0"/>
                <a:cs typeface="Arial" pitchFamily="34" charset="0"/>
              </a:rPr>
              <a:t>today were exposed to</a:t>
            </a:r>
            <a:r>
              <a:rPr lang="en-US" sz="1650" dirty="0" smtClean="0">
                <a:latin typeface="Arial" pitchFamily="34" charset="0"/>
                <a:cs typeface="Arial" pitchFamily="34" charset="0"/>
              </a:rPr>
              <a:t> more accurate information, expanding our understanding of Tribal communities and varied traditions. </a:t>
            </a:r>
            <a:r>
              <a:rPr lang="en-US" sz="1650" b="1" u="sng" dirty="0" smtClean="0">
                <a:latin typeface="Arial" pitchFamily="34" charset="0"/>
                <a:cs typeface="Arial" pitchFamily="34" charset="0"/>
              </a:rPr>
              <a:t>Each community’s effect</a:t>
            </a:r>
            <a:r>
              <a:rPr lang="en-US" sz="1650" dirty="0" smtClean="0">
                <a:latin typeface="Arial" pitchFamily="34" charset="0"/>
                <a:cs typeface="Arial" pitchFamily="34" charset="0"/>
              </a:rPr>
              <a:t> on the landscape of Native American music was specifically influenced by local values and available resources for making instruments. </a:t>
            </a:r>
            <a:endParaRPr lang="en-US" sz="16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6371510"/>
            <a:ext cx="838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itchFamily="34" charset="0"/>
                <a:cs typeface="Arial" pitchFamily="34" charset="0"/>
              </a:rPr>
              <a:t>ACT-61C-PRACTICE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476500" y="3191202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Black" pitchFamily="34" charset="0"/>
              </a:rPr>
              <a:t>1</a:t>
            </a:r>
            <a:endParaRPr lang="en-US" sz="1400" b="1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3321631"/>
            <a:ext cx="3810000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dirty="0" smtClean="0">
                <a:latin typeface="Arial" pitchFamily="34" charset="0"/>
                <a:cs typeface="Arial" pitchFamily="34" charset="0"/>
              </a:rPr>
              <a:t>1.    (A)  NO CHANGE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(B)  today we expose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(C)  today we’re exposed to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(D)  today we’re exposing</a:t>
            </a:r>
            <a:endParaRPr lang="en-US" sz="14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7486" y="4722910"/>
            <a:ext cx="29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 Black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40086" y="4589004"/>
            <a:ext cx="3810000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dirty="0" smtClean="0">
                <a:latin typeface="Arial" pitchFamily="34" charset="0"/>
                <a:cs typeface="Arial" pitchFamily="34" charset="0"/>
              </a:rPr>
              <a:t>2.   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(A)  NO CHANGE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(B)  Each community affects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(C)  Each communities’ effects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(D)  Each communities affect</a:t>
            </a:r>
            <a:endParaRPr lang="en-US" sz="14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0086" y="1159877"/>
            <a:ext cx="3505200" cy="2031325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Rule:  Again, keep a close eye out for confused contractions and faulty possessives.  Also, don’t forget to also check for proper vocabulary use.  Any multiple combinations of the above make for tricky questions.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87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267205" y="4038600"/>
            <a:ext cx="8648195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600" y="1785582"/>
            <a:ext cx="868680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900" b="1" dirty="0" smtClean="0">
                <a:ln w="38100" cmpd="sng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It’s Your Turn!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7205" y="4215622"/>
            <a:ext cx="5638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“The world’s a stage, </a:t>
            </a:r>
          </a:p>
          <a:p>
            <a:r>
              <a:rPr lang="en-US" sz="3000" b="1" i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and most of us are desperately unrehearsed.”</a:t>
            </a:r>
          </a:p>
          <a:p>
            <a:endParaRPr lang="en-US" sz="1000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Sean O’Casey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0848" y="1981200"/>
            <a:ext cx="5015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0" cmpd="sng">
                  <a:solidFill>
                    <a:schemeClr val="bg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Don’t head to the game without practicing!</a:t>
            </a:r>
            <a:endParaRPr lang="en-US" sz="4000" b="1" dirty="0">
              <a:ln w="19050" cmpd="sng"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4100" name="Picture 4" descr="C:\Users\000001780\AppData\Local\Microsoft\Windows\Temporary Internet Files\Content.IE5\MQX2S1QL\MP9004485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166" y="1371600"/>
            <a:ext cx="338166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000001780\AppData\Local\Microsoft\Windows\Temporary Internet Files\Content.IE5\8VQSF8L7\MP90043070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3689" y="4648200"/>
            <a:ext cx="2858617" cy="1905000"/>
          </a:xfrm>
          <a:prstGeom prst="rect">
            <a:avLst/>
          </a:prstGeom>
          <a:noFill/>
          <a:ln w="889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tint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5100" y="457200"/>
            <a:ext cx="3848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ENGLISH TEST – Session 3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45 MINUTES 75 QUESTIONS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86976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Passage I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039037"/>
            <a:ext cx="43434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50" dirty="0" smtClean="0">
                <a:latin typeface="Arial" pitchFamily="34" charset="0"/>
                <a:cs typeface="Arial" pitchFamily="34" charset="0"/>
              </a:rPr>
              <a:t>          People travel from round the world to </a:t>
            </a:r>
            <a:r>
              <a:rPr lang="en-US" sz="1650" b="1" u="sng" dirty="0" smtClean="0">
                <a:latin typeface="Arial" pitchFamily="34" charset="0"/>
                <a:cs typeface="Arial" pitchFamily="34" charset="0"/>
              </a:rPr>
              <a:t>visit Great </a:t>
            </a:r>
            <a:r>
              <a:rPr lang="en-US" sz="1650" b="1" u="sng" dirty="0" err="1" smtClean="0">
                <a:latin typeface="Arial" pitchFamily="34" charset="0"/>
                <a:cs typeface="Arial" pitchFamily="34" charset="0"/>
              </a:rPr>
              <a:t>Britains</a:t>
            </a:r>
            <a:r>
              <a:rPr lang="en-US" sz="1650" b="1" u="sng" dirty="0" smtClean="0">
                <a:latin typeface="Arial" pitchFamily="34" charset="0"/>
                <a:cs typeface="Arial" pitchFamily="34" charset="0"/>
              </a:rPr>
              <a:t> famous </a:t>
            </a:r>
            <a:r>
              <a:rPr lang="en-US" sz="1650" dirty="0" smtClean="0">
                <a:latin typeface="Arial" pitchFamily="34" charset="0"/>
                <a:cs typeface="Arial" pitchFamily="34" charset="0"/>
              </a:rPr>
              <a:t>landmarks. </a:t>
            </a:r>
            <a:r>
              <a:rPr lang="en-US" sz="1650" b="1" u="sng" dirty="0" smtClean="0">
                <a:latin typeface="Arial" pitchFamily="34" charset="0"/>
                <a:cs typeface="Arial" pitchFamily="34" charset="0"/>
              </a:rPr>
              <a:t>Its not unusual for travelers </a:t>
            </a:r>
            <a:r>
              <a:rPr lang="en-US" sz="1650" dirty="0" smtClean="0">
                <a:latin typeface="Arial" pitchFamily="34" charset="0"/>
                <a:cs typeface="Arial" pitchFamily="34" charset="0"/>
              </a:rPr>
              <a:t>to be overwhelmed by the many choices they have.  Their usually faced with limited time and too many options.  Following trips abroad, many people discover that they would of preferred a little guidance from a travel agent or a tour guide.  Usually, those services are inexpensive, and often they are free.</a:t>
            </a:r>
            <a:endParaRPr lang="en-US" sz="16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0714" y="1240971"/>
            <a:ext cx="3581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dirty="0" smtClean="0">
                <a:latin typeface="Arial" pitchFamily="34" charset="0"/>
                <a:cs typeface="Arial" pitchFamily="34" charset="0"/>
              </a:rPr>
              <a:t>1.    (A) NO CHANGE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(B) visit Great </a:t>
            </a:r>
            <a:r>
              <a:rPr lang="en-US" sz="1450" dirty="0" err="1" smtClean="0">
                <a:latin typeface="Arial" pitchFamily="34" charset="0"/>
                <a:cs typeface="Arial" pitchFamily="34" charset="0"/>
              </a:rPr>
              <a:t>Britains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’ famous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(C) visit Great Britain’s famous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(D) visit Great Britain</a:t>
            </a:r>
            <a:endParaRPr lang="en-US" sz="14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1987075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70714" y="2432685"/>
            <a:ext cx="3581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.    (A) NO CHANGE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(B) It’s not unusual for travelers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(C) Its’ not unusual for travelers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(D) It’s not unusual for traveler’s</a:t>
            </a:r>
            <a:endParaRPr lang="en-US" sz="14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1971" y="2508339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26155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tint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5100" y="457200"/>
            <a:ext cx="3848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ENGLISH TEST – Session 3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45 MINUTES 75 QUESTIONS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841921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Passage I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993108"/>
            <a:ext cx="43434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50" dirty="0" smtClean="0">
                <a:latin typeface="Arial" pitchFamily="34" charset="0"/>
                <a:cs typeface="Arial" pitchFamily="34" charset="0"/>
              </a:rPr>
              <a:t>          People travel from round the world to </a:t>
            </a:r>
            <a:r>
              <a:rPr lang="en-US" sz="1650" b="1" u="sng" dirty="0" smtClean="0">
                <a:latin typeface="Arial" pitchFamily="34" charset="0"/>
                <a:cs typeface="Arial" pitchFamily="34" charset="0"/>
              </a:rPr>
              <a:t>visit Great </a:t>
            </a:r>
            <a:r>
              <a:rPr lang="en-US" sz="1650" b="1" u="sng" dirty="0" err="1" smtClean="0">
                <a:latin typeface="Arial" pitchFamily="34" charset="0"/>
                <a:cs typeface="Arial" pitchFamily="34" charset="0"/>
              </a:rPr>
              <a:t>Britains</a:t>
            </a:r>
            <a:r>
              <a:rPr lang="en-US" sz="1650" b="1" u="sng" dirty="0" smtClean="0">
                <a:latin typeface="Arial" pitchFamily="34" charset="0"/>
                <a:cs typeface="Arial" pitchFamily="34" charset="0"/>
              </a:rPr>
              <a:t> famous </a:t>
            </a:r>
            <a:r>
              <a:rPr lang="en-US" sz="1650" dirty="0" smtClean="0">
                <a:latin typeface="Arial" pitchFamily="34" charset="0"/>
                <a:cs typeface="Arial" pitchFamily="34" charset="0"/>
              </a:rPr>
              <a:t>landmarks. </a:t>
            </a:r>
            <a:r>
              <a:rPr lang="en-US" sz="1650" b="1" u="sng" dirty="0" smtClean="0">
                <a:latin typeface="Arial" pitchFamily="34" charset="0"/>
                <a:cs typeface="Arial" pitchFamily="34" charset="0"/>
              </a:rPr>
              <a:t>Its not unusual for travelers </a:t>
            </a:r>
            <a:r>
              <a:rPr lang="en-US" sz="1650" dirty="0" smtClean="0">
                <a:latin typeface="Arial" pitchFamily="34" charset="0"/>
                <a:cs typeface="Arial" pitchFamily="34" charset="0"/>
              </a:rPr>
              <a:t>to be overwhelmed by the many choices they have.  Their usually faced with limited time and too many options.  Following trips abroad, many people discover that they would of preferred a little guidance from a travel agent or a tour guide.  Usually, those services are inexpensive, and often they are free.</a:t>
            </a:r>
            <a:endParaRPr lang="en-US" sz="16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0714" y="1213132"/>
            <a:ext cx="3581400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dirty="0" smtClean="0">
                <a:latin typeface="Arial" pitchFamily="34" charset="0"/>
                <a:cs typeface="Arial" pitchFamily="34" charset="0"/>
              </a:rPr>
              <a:t>1.    (A) NO CHANGE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(B) visit Great </a:t>
            </a:r>
            <a:r>
              <a:rPr lang="en-US" sz="1450" dirty="0" err="1" smtClean="0">
                <a:latin typeface="Arial" pitchFamily="34" charset="0"/>
                <a:cs typeface="Arial" pitchFamily="34" charset="0"/>
              </a:rPr>
              <a:t>Britains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’ famous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(C) visit Great Britain’s famous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(D) visit Great Britain</a:t>
            </a:r>
            <a:endParaRPr lang="en-US" sz="14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90789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70714" y="2573363"/>
            <a:ext cx="3581400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.    (A) NO CHANGE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(B) It’s not unusual for travelers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(C) Its’ not unusual for travelers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(D) It’s not unusual for traveler’s</a:t>
            </a:r>
            <a:endParaRPr lang="en-US" sz="14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742" y="2419474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6914" y="4648200"/>
            <a:ext cx="3505200" cy="1200329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Rule: Proofread carefully for easily confused words, especially faulty possessives and contractions.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5597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ENGLISH TEST – Session 3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45 MINUTES 75 QUESTIONS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2229" y="2362200"/>
            <a:ext cx="6172200" cy="3170099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5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When proofreading text, be sure to pay close attention to easily confused words.  Sometimes, those words will be usage and definition confusions: accept/except, effect/affect, assure/ensure, etc.  However, often those words will be faulty possessive usage: Its/It’s, Their/They’re,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Familys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/Family’s, Teams/Teams’/Team’s, etc.  Be careful to look out for colloquial confusions as well: would of/would have, could of/could have, etc.  Tricky words are just that, tricky!  You need to keep a close eye out for them.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14478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Today’s Tip!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tint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92755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Passage I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077448"/>
            <a:ext cx="441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50" dirty="0" smtClean="0">
                <a:latin typeface="Arial" pitchFamily="34" charset="0"/>
                <a:cs typeface="Arial" pitchFamily="34" charset="0"/>
              </a:rPr>
              <a:t>          People travel from round the world to visit Great </a:t>
            </a:r>
            <a:r>
              <a:rPr lang="en-US" sz="1650" dirty="0" err="1" smtClean="0">
                <a:latin typeface="Arial" pitchFamily="34" charset="0"/>
                <a:cs typeface="Arial" pitchFamily="34" charset="0"/>
              </a:rPr>
              <a:t>Britains</a:t>
            </a:r>
            <a:r>
              <a:rPr lang="en-US" sz="1650" dirty="0" smtClean="0">
                <a:latin typeface="Arial" pitchFamily="34" charset="0"/>
                <a:cs typeface="Arial" pitchFamily="34" charset="0"/>
              </a:rPr>
              <a:t> famous landmarks. Its not unusual for travelers to be overwhelmed by the many choices they have.  </a:t>
            </a:r>
            <a:r>
              <a:rPr lang="en-US" sz="1650" b="1" u="sng" dirty="0" smtClean="0">
                <a:latin typeface="Arial" pitchFamily="34" charset="0"/>
                <a:cs typeface="Arial" pitchFamily="34" charset="0"/>
              </a:rPr>
              <a:t>Their usually faced</a:t>
            </a:r>
            <a:r>
              <a:rPr lang="en-US" sz="16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dirty="0" smtClean="0">
                <a:latin typeface="Arial" pitchFamily="34" charset="0"/>
                <a:cs typeface="Arial" pitchFamily="34" charset="0"/>
              </a:rPr>
              <a:t>with limited time and too many options.  Following trips abroad, many people discover that </a:t>
            </a:r>
            <a:r>
              <a:rPr lang="en-US" sz="1650" b="1" u="sng" dirty="0" smtClean="0">
                <a:latin typeface="Arial" pitchFamily="34" charset="0"/>
                <a:cs typeface="Arial" pitchFamily="34" charset="0"/>
              </a:rPr>
              <a:t>they would of preferred </a:t>
            </a:r>
            <a:r>
              <a:rPr lang="en-US" sz="1650" dirty="0" smtClean="0">
                <a:latin typeface="Arial" pitchFamily="34" charset="0"/>
                <a:cs typeface="Arial" pitchFamily="34" charset="0"/>
              </a:rPr>
              <a:t>a little guidance from a travel agent or a tour guide.  Usually, those services are inexpensive, and often they are free.</a:t>
            </a:r>
            <a:endParaRPr lang="en-US" sz="16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256" y="2831773"/>
            <a:ext cx="3581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.    (A) NO CHANGE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(B) There usually faced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(C) They usually face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(D) They’re usually faced</a:t>
            </a:r>
            <a:endParaRPr lang="en-US" sz="14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16439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599" y="3961302"/>
            <a:ext cx="3581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dirty="0" smtClean="0">
                <a:latin typeface="Arial" pitchFamily="34" charset="0"/>
                <a:cs typeface="Arial" pitchFamily="34" charset="0"/>
              </a:rPr>
              <a:t>4.    (A) NO CHANGE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(B) </a:t>
            </a:r>
            <a:r>
              <a:rPr lang="en-US" sz="145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e would of preferred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(C) they would’ve preferred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(D) we would’ve preferred</a:t>
            </a:r>
            <a:endParaRPr lang="en-US" sz="14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45720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5100" y="180201"/>
            <a:ext cx="384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ENGLISH TEST – Session 3</a:t>
            </a:r>
          </a:p>
          <a:p>
            <a:pPr algn="ctr"/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Tip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Practice Question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45 MINUTES 75 QUESTIONS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8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tint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5100" y="180201"/>
            <a:ext cx="384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ENGLISH TEST – Session 3</a:t>
            </a:r>
          </a:p>
          <a:p>
            <a:pPr algn="ctr"/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Tip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Practice Question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45 MINUTES 75 QUESTIONS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92755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Passage I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077448"/>
            <a:ext cx="441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50" dirty="0" smtClean="0">
                <a:latin typeface="Arial" pitchFamily="34" charset="0"/>
                <a:cs typeface="Arial" pitchFamily="34" charset="0"/>
              </a:rPr>
              <a:t>          People travel from round the world to visit Great </a:t>
            </a:r>
            <a:r>
              <a:rPr lang="en-US" sz="1650" dirty="0" err="1" smtClean="0">
                <a:latin typeface="Arial" pitchFamily="34" charset="0"/>
                <a:cs typeface="Arial" pitchFamily="34" charset="0"/>
              </a:rPr>
              <a:t>Britains</a:t>
            </a:r>
            <a:r>
              <a:rPr lang="en-US" sz="1650" dirty="0" smtClean="0">
                <a:latin typeface="Arial" pitchFamily="34" charset="0"/>
                <a:cs typeface="Arial" pitchFamily="34" charset="0"/>
              </a:rPr>
              <a:t> famous landmarks. Its not unusual for travelers to be overwhelmed by the many choices they have.  </a:t>
            </a:r>
            <a:r>
              <a:rPr lang="en-US" sz="1650" b="1" u="sng" dirty="0" smtClean="0">
                <a:latin typeface="Arial" pitchFamily="34" charset="0"/>
                <a:cs typeface="Arial" pitchFamily="34" charset="0"/>
              </a:rPr>
              <a:t>Their usually faced</a:t>
            </a:r>
            <a:r>
              <a:rPr lang="en-US" sz="16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dirty="0" smtClean="0">
                <a:latin typeface="Arial" pitchFamily="34" charset="0"/>
                <a:cs typeface="Arial" pitchFamily="34" charset="0"/>
              </a:rPr>
              <a:t>with limited time and too many options.  Following trips abroad, many people discover that </a:t>
            </a:r>
            <a:r>
              <a:rPr lang="en-US" sz="1650" b="1" u="sng" dirty="0" smtClean="0">
                <a:latin typeface="Arial" pitchFamily="34" charset="0"/>
                <a:cs typeface="Arial" pitchFamily="34" charset="0"/>
              </a:rPr>
              <a:t>they would of preferred </a:t>
            </a:r>
            <a:r>
              <a:rPr lang="en-US" sz="1650" dirty="0" smtClean="0">
                <a:latin typeface="Arial" pitchFamily="34" charset="0"/>
                <a:cs typeface="Arial" pitchFamily="34" charset="0"/>
              </a:rPr>
              <a:t>a little guidance from a travel agent or a tour guide.  Usually, those services are inexpensive, and often they are free.</a:t>
            </a:r>
            <a:endParaRPr lang="en-US" sz="16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256" y="2831773"/>
            <a:ext cx="3581400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.    (A) NO CHANGE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(B) There usually faced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(C) They usually face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(D) They’re usually faced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16439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599" y="3961302"/>
            <a:ext cx="3581400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dirty="0" smtClean="0">
                <a:latin typeface="Arial" pitchFamily="34" charset="0"/>
                <a:cs typeface="Arial" pitchFamily="34" charset="0"/>
              </a:rPr>
              <a:t>4.    (A) NO CHANGE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(B) he would of preferred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(C) they would’ve preferred</a:t>
            </a:r>
          </a:p>
          <a:p>
            <a:pPr marL="342900" indent="-342900"/>
            <a:r>
              <a:rPr lang="en-US" sz="14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50" dirty="0" smtClean="0">
                <a:latin typeface="Arial" pitchFamily="34" charset="0"/>
                <a:cs typeface="Arial" pitchFamily="34" charset="0"/>
              </a:rPr>
              <a:t>(D) we would’ve preferred</a:t>
            </a:r>
            <a:endParaRPr lang="en-US" sz="14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45720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7299" y="1524000"/>
            <a:ext cx="3810000" cy="92333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Rule:  The pronoun should agree with its antecedent, and the verbs should be proper in form. 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96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676399"/>
          </a:xfrm>
        </p:spPr>
        <p:txBody>
          <a:bodyPr anchor="b" anchorCtr="0">
            <a:normAutofit/>
          </a:bodyPr>
          <a:lstStyle/>
          <a:p>
            <a:pPr algn="ctr"/>
            <a:r>
              <a:rPr lang="en-US" sz="5000" b="0" dirty="0" smtClean="0"/>
              <a:t>Daily</a:t>
            </a:r>
            <a:r>
              <a:rPr lang="en-US" sz="6000" b="0" dirty="0" smtClean="0"/>
              <a:t> </a:t>
            </a:r>
            <a:r>
              <a:rPr lang="en-US" sz="9000" b="1" dirty="0" smtClean="0">
                <a:latin typeface="Arial" pitchFamily="34" charset="0"/>
                <a:cs typeface="Arial" pitchFamily="34" charset="0"/>
              </a:rPr>
              <a:t>ACT</a:t>
            </a:r>
            <a:r>
              <a:rPr lang="en-US" sz="6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000" b="0" dirty="0" smtClean="0"/>
              <a:t>Practice</a:t>
            </a:r>
            <a:endParaRPr lang="en-US" sz="50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438400"/>
            <a:ext cx="6858000" cy="33528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English Practice – Session 3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500" b="1" i="1" dirty="0" smtClean="0">
                <a:solidFill>
                  <a:schemeClr val="accent4">
                    <a:lumMod val="75000"/>
                  </a:schemeClr>
                </a:solidFill>
              </a:rPr>
              <a:t>Passage IV – “The Case of the Trick Photographs”</a:t>
            </a:r>
          </a:p>
          <a:p>
            <a:pPr algn="ctr"/>
            <a:endParaRPr lang="en-US" sz="12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700" b="1" dirty="0" smtClean="0">
                <a:solidFill>
                  <a:schemeClr val="tx1"/>
                </a:solidFill>
              </a:rPr>
              <a:t>15 Questions – 10 Minutes</a:t>
            </a:r>
          </a:p>
          <a:p>
            <a:endParaRPr lang="en-US" i="1" dirty="0" smtClean="0">
              <a:solidFill>
                <a:schemeClr val="tx1"/>
              </a:solidFill>
            </a:endParaRPr>
          </a:p>
          <a:p>
            <a:endParaRPr lang="en-US" sz="700" i="1" dirty="0" smtClean="0">
              <a:solidFill>
                <a:schemeClr val="tx1"/>
              </a:solidFill>
            </a:endParaRPr>
          </a:p>
          <a:p>
            <a:endParaRPr lang="en-US" sz="700" i="1" dirty="0">
              <a:solidFill>
                <a:schemeClr val="tx1"/>
              </a:solidFill>
            </a:endParaRPr>
          </a:p>
          <a:p>
            <a:endParaRPr lang="en-US" sz="700" i="1" dirty="0" smtClean="0">
              <a:solidFill>
                <a:schemeClr val="tx1"/>
              </a:solidFill>
            </a:endParaRPr>
          </a:p>
          <a:p>
            <a:endParaRPr lang="en-US" sz="700" i="1" dirty="0" smtClean="0">
              <a:solidFill>
                <a:schemeClr val="tx1"/>
              </a:solidFill>
            </a:endParaRPr>
          </a:p>
          <a:p>
            <a:endParaRPr lang="en-US" sz="700" i="1" dirty="0">
              <a:solidFill>
                <a:schemeClr val="tx1"/>
              </a:solidFill>
            </a:endParaRPr>
          </a:p>
          <a:p>
            <a:endParaRPr lang="en-US" sz="700" i="1" dirty="0" smtClean="0">
              <a:solidFill>
                <a:schemeClr val="tx1"/>
              </a:solidFill>
            </a:endParaRPr>
          </a:p>
          <a:p>
            <a:endParaRPr lang="en-US" sz="800" i="1" dirty="0" smtClean="0">
              <a:solidFill>
                <a:schemeClr val="tx1"/>
              </a:solidFill>
            </a:endParaRPr>
          </a:p>
          <a:p>
            <a:pPr algn="l"/>
            <a:r>
              <a:rPr lang="en-US" sz="3700" b="1" i="1" dirty="0" smtClean="0">
                <a:solidFill>
                  <a:schemeClr val="bg2">
                    <a:lumMod val="50000"/>
                  </a:schemeClr>
                </a:solidFill>
              </a:rPr>
              <a:t>Knox County Schools</a:t>
            </a:r>
          </a:p>
          <a:p>
            <a:pPr algn="l"/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</a:rPr>
              <a:t>System wide ACT/Explore Tutoring Program 2012-2013</a:t>
            </a:r>
            <a:endParaRPr lang="en-US" sz="1600" i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5900" y="1143000"/>
            <a:ext cx="381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®</a:t>
            </a:r>
            <a:endParaRPr lang="en-US" sz="2700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3995057"/>
            <a:ext cx="120287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23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676399"/>
          </a:xfrm>
        </p:spPr>
        <p:txBody>
          <a:bodyPr anchor="b" anchorCtr="0">
            <a:normAutofit/>
          </a:bodyPr>
          <a:lstStyle/>
          <a:p>
            <a:pPr algn="ctr"/>
            <a:r>
              <a:rPr lang="en-US" sz="5000" b="0" dirty="0" smtClean="0"/>
              <a:t>Daily</a:t>
            </a:r>
            <a:r>
              <a:rPr lang="en-US" sz="6000" b="0" dirty="0" smtClean="0"/>
              <a:t> </a:t>
            </a:r>
            <a:r>
              <a:rPr lang="en-US" sz="9000" b="1" dirty="0" smtClean="0">
                <a:latin typeface="Arial" pitchFamily="34" charset="0"/>
                <a:cs typeface="Arial" pitchFamily="34" charset="0"/>
              </a:rPr>
              <a:t>ACT</a:t>
            </a:r>
            <a:r>
              <a:rPr lang="en-US" sz="6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000" b="0" dirty="0" smtClean="0"/>
              <a:t>Practice</a:t>
            </a:r>
            <a:endParaRPr lang="en-US" sz="50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438400"/>
            <a:ext cx="6934200" cy="3352800"/>
          </a:xfrm>
        </p:spPr>
        <p:txBody>
          <a:bodyPr>
            <a:normAutofit fontScale="77500" lnSpcReduction="20000"/>
          </a:bodyPr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English Practice – Session 3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500" b="1" i="1" dirty="0" smtClean="0">
                <a:solidFill>
                  <a:schemeClr val="tx1"/>
                </a:solidFill>
              </a:rPr>
              <a:t>Passage II – “The Case of the Trick Photographs”</a:t>
            </a:r>
          </a:p>
          <a:p>
            <a:pPr algn="ctr"/>
            <a:endParaRPr lang="en-US" sz="12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4100" b="1" dirty="0" smtClean="0">
                <a:solidFill>
                  <a:schemeClr val="accent4">
                    <a:lumMod val="75000"/>
                  </a:schemeClr>
                </a:solidFill>
              </a:rPr>
              <a:t>Group Work!</a:t>
            </a:r>
          </a:p>
          <a:p>
            <a:endParaRPr lang="en-US" i="1" dirty="0" smtClean="0">
              <a:solidFill>
                <a:schemeClr val="tx1"/>
              </a:solidFill>
            </a:endParaRPr>
          </a:p>
          <a:p>
            <a:endParaRPr lang="en-US" sz="700" i="1" dirty="0" smtClean="0">
              <a:solidFill>
                <a:schemeClr val="tx1"/>
              </a:solidFill>
            </a:endParaRPr>
          </a:p>
          <a:p>
            <a:endParaRPr lang="en-US" sz="700" i="1" dirty="0">
              <a:solidFill>
                <a:schemeClr val="tx1"/>
              </a:solidFill>
            </a:endParaRPr>
          </a:p>
          <a:p>
            <a:endParaRPr lang="en-US" sz="700" i="1" dirty="0" smtClean="0">
              <a:solidFill>
                <a:schemeClr val="tx1"/>
              </a:solidFill>
            </a:endParaRPr>
          </a:p>
          <a:p>
            <a:endParaRPr lang="en-US" sz="700" i="1" dirty="0" smtClean="0">
              <a:solidFill>
                <a:schemeClr val="tx1"/>
              </a:solidFill>
            </a:endParaRPr>
          </a:p>
          <a:p>
            <a:r>
              <a:rPr lang="en-US" sz="700" i="1" dirty="0">
                <a:solidFill>
                  <a:schemeClr val="tx1"/>
                </a:solidFill>
              </a:rPr>
              <a:t>-</a:t>
            </a:r>
          </a:p>
          <a:p>
            <a:endParaRPr lang="en-US" sz="700" i="1" dirty="0" smtClean="0">
              <a:solidFill>
                <a:schemeClr val="tx1"/>
              </a:solidFill>
            </a:endParaRPr>
          </a:p>
          <a:p>
            <a:endParaRPr lang="en-US" sz="800" i="1" dirty="0" smtClean="0">
              <a:solidFill>
                <a:schemeClr val="tx1"/>
              </a:solidFill>
            </a:endParaRPr>
          </a:p>
          <a:p>
            <a:pPr algn="l"/>
            <a:r>
              <a:rPr lang="en-US" sz="3700" b="1" i="1" dirty="0" smtClean="0">
                <a:solidFill>
                  <a:schemeClr val="bg2">
                    <a:lumMod val="50000"/>
                  </a:schemeClr>
                </a:solidFill>
              </a:rPr>
              <a:t>Knox County Schools</a:t>
            </a:r>
          </a:p>
          <a:p>
            <a:pPr algn="l"/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</a:rPr>
              <a:t>System wide ACT/Explore Tutoring Program 2012-2013</a:t>
            </a:r>
            <a:endParaRPr lang="en-US" sz="1600" i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5900" y="1143000"/>
            <a:ext cx="381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®</a:t>
            </a:r>
            <a:endParaRPr lang="en-US" sz="2700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6657" y="3657600"/>
            <a:ext cx="1202871" cy="1143000"/>
          </a:xfrm>
          <a:prstGeom prst="rect">
            <a:avLst/>
          </a:prstGeom>
        </p:spPr>
      </p:pic>
      <p:pic>
        <p:nvPicPr>
          <p:cNvPr id="1031" name="Picture 7" descr="C:\Users\000001780\AppData\Local\Microsoft\Windows\Temporary Internet Files\Content.IE5\51LIGPDW\MP90043937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03902"/>
            <a:ext cx="1371599" cy="205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52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676399"/>
          </a:xfrm>
        </p:spPr>
        <p:txBody>
          <a:bodyPr anchor="b" anchorCtr="0">
            <a:normAutofit/>
          </a:bodyPr>
          <a:lstStyle/>
          <a:p>
            <a:pPr algn="ctr"/>
            <a:r>
              <a:rPr lang="en-US" sz="5000" b="0" dirty="0" smtClean="0"/>
              <a:t>Daily</a:t>
            </a:r>
            <a:r>
              <a:rPr lang="en-US" sz="6000" b="0" dirty="0" smtClean="0"/>
              <a:t> </a:t>
            </a:r>
            <a:r>
              <a:rPr lang="en-US" sz="9000" b="1" dirty="0" smtClean="0">
                <a:latin typeface="Arial" pitchFamily="34" charset="0"/>
                <a:cs typeface="Arial" pitchFamily="34" charset="0"/>
              </a:rPr>
              <a:t>ACT</a:t>
            </a:r>
            <a:r>
              <a:rPr lang="en-US" sz="6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000" b="0" dirty="0" smtClean="0"/>
              <a:t>Practice</a:t>
            </a:r>
            <a:endParaRPr lang="en-US" sz="50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286000"/>
            <a:ext cx="6934200" cy="3505200"/>
          </a:xfrm>
        </p:spPr>
        <p:txBody>
          <a:bodyPr>
            <a:normAutofit fontScale="55000" lnSpcReduction="20000"/>
          </a:bodyPr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English Practice – Session 3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3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Your Task:</a:t>
            </a:r>
          </a:p>
          <a:p>
            <a:pPr algn="ctr"/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pPr marL="457200" indent="-457200" algn="l">
              <a:buAutoNum type="arabicPeriod"/>
            </a:pPr>
            <a:r>
              <a:rPr lang="en-US" sz="2900" b="1" dirty="0" smtClean="0">
                <a:solidFill>
                  <a:schemeClr val="tx1"/>
                </a:solidFill>
              </a:rPr>
              <a:t>Each group will be assigned 3 questions</a:t>
            </a:r>
          </a:p>
          <a:p>
            <a:pPr marL="457200" indent="-457200" algn="l">
              <a:buAutoNum type="arabicPeriod" startAt="2"/>
            </a:pPr>
            <a:r>
              <a:rPr lang="en-US" sz="2900" b="1" dirty="0" smtClean="0">
                <a:solidFill>
                  <a:schemeClr val="tx1"/>
                </a:solidFill>
              </a:rPr>
              <a:t>Reach some consensus about the correct answer</a:t>
            </a:r>
          </a:p>
          <a:p>
            <a:pPr marL="457200" indent="-457200" algn="l">
              <a:buAutoNum type="arabicPeriod" startAt="3"/>
            </a:pPr>
            <a:r>
              <a:rPr lang="en-US" sz="2900" b="1" dirty="0" smtClean="0">
                <a:solidFill>
                  <a:schemeClr val="tx1"/>
                </a:solidFill>
              </a:rPr>
              <a:t>Check answers with tutor – go back and work on incorrect answers</a:t>
            </a:r>
          </a:p>
          <a:p>
            <a:pPr marL="457200" indent="-457200" algn="l">
              <a:buAutoNum type="arabicPeriod" startAt="3"/>
            </a:pPr>
            <a:r>
              <a:rPr lang="en-US" sz="2900" b="1" dirty="0" smtClean="0">
                <a:solidFill>
                  <a:schemeClr val="tx1"/>
                </a:solidFill>
              </a:rPr>
              <a:t>Make a DAILY TIP! anchor chart for one question</a:t>
            </a:r>
          </a:p>
          <a:p>
            <a:pPr marL="457200" indent="-457200" algn="l">
              <a:buAutoNum type="arabicPeriod" startAt="3"/>
            </a:pPr>
            <a:r>
              <a:rPr lang="en-US" sz="2900" b="1" dirty="0" smtClean="0">
                <a:solidFill>
                  <a:schemeClr val="tx1"/>
                </a:solidFill>
              </a:rPr>
              <a:t>Note any questions that utilized today’s daily tip</a:t>
            </a:r>
          </a:p>
          <a:p>
            <a:pPr marL="457200" indent="-457200" algn="l">
              <a:buAutoNum type="arabicPeriod" startAt="6"/>
            </a:pPr>
            <a:r>
              <a:rPr lang="en-US" sz="2900" b="1" dirty="0" smtClean="0">
                <a:solidFill>
                  <a:schemeClr val="tx1"/>
                </a:solidFill>
              </a:rPr>
              <a:t>Share your answers with the class</a:t>
            </a:r>
          </a:p>
          <a:p>
            <a:pPr marL="457200" indent="-457200" algn="l">
              <a:buAutoNum type="arabicPeriod" startAt="7"/>
            </a:pPr>
            <a:r>
              <a:rPr lang="en-US" sz="2900" b="1" dirty="0" smtClean="0">
                <a:solidFill>
                  <a:schemeClr val="tx1"/>
                </a:solidFill>
              </a:rPr>
              <a:t>Defend your answers</a:t>
            </a:r>
          </a:p>
          <a:p>
            <a:pPr marL="457200" indent="-457200" algn="l">
              <a:buAutoNum type="arabicPeriod" startAt="8"/>
            </a:pPr>
            <a:r>
              <a:rPr lang="en-US" sz="2900" b="1" dirty="0" smtClean="0">
                <a:solidFill>
                  <a:schemeClr val="tx1"/>
                </a:solidFill>
              </a:rPr>
              <a:t>Walk the class through your DAILY TIP! </a:t>
            </a:r>
            <a:r>
              <a:rPr lang="en-US" sz="2900" b="1" dirty="0">
                <a:solidFill>
                  <a:schemeClr val="tx1"/>
                </a:solidFill>
              </a:rPr>
              <a:t>a</a:t>
            </a:r>
            <a:r>
              <a:rPr lang="en-US" sz="2900" b="1" dirty="0" smtClean="0">
                <a:solidFill>
                  <a:schemeClr val="tx1"/>
                </a:solidFill>
              </a:rPr>
              <a:t>nchor chart</a:t>
            </a:r>
          </a:p>
          <a:p>
            <a:pPr marL="457200" indent="-457200" algn="l">
              <a:buAutoNum type="arabicPeriod" startAt="9"/>
            </a:pPr>
            <a:r>
              <a:rPr lang="en-US" sz="2900" b="1" dirty="0" smtClean="0">
                <a:solidFill>
                  <a:schemeClr val="tx1"/>
                </a:solidFill>
              </a:rPr>
              <a:t>Walk the students through any questions that utilized today’s daily tip</a:t>
            </a:r>
          </a:p>
          <a:p>
            <a:pPr marL="457200" indent="-457200" algn="l">
              <a:buAutoNum type="arabicPeriod" startAt="9"/>
            </a:pPr>
            <a:r>
              <a:rPr lang="en-US" sz="2900" b="1" dirty="0" smtClean="0">
                <a:solidFill>
                  <a:schemeClr val="tx1"/>
                </a:solidFill>
              </a:rPr>
              <a:t>Post your anchor chart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5900" y="1143000"/>
            <a:ext cx="381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®</a:t>
            </a:r>
            <a:endParaRPr lang="en-US" sz="2700" dirty="0"/>
          </a:p>
        </p:txBody>
      </p:sp>
      <p:pic>
        <p:nvPicPr>
          <p:cNvPr id="2050" name="Picture 2" descr="C:\Users\000001780\AppData\Local\Microsoft\Windows\Temporary Internet Files\Content.IE5\MQX2S1QL\MP9004306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11479"/>
            <a:ext cx="2018406" cy="13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96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271</TotalTime>
  <Words>1069</Words>
  <Application>Microsoft Office PowerPoint</Application>
  <PresentationFormat>On-screen Show (4:3)</PresentationFormat>
  <Paragraphs>186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Pushpin</vt:lpstr>
      <vt:lpstr>Daily ACT Practice</vt:lpstr>
      <vt:lpstr>Slide 2</vt:lpstr>
      <vt:lpstr>Slide 3</vt:lpstr>
      <vt:lpstr>Slide 4</vt:lpstr>
      <vt:lpstr>Slide 5</vt:lpstr>
      <vt:lpstr>Slide 6</vt:lpstr>
      <vt:lpstr>Daily ACT Practice</vt:lpstr>
      <vt:lpstr>Daily ACT Practice</vt:lpstr>
      <vt:lpstr>Daily ACT Practice</vt:lpstr>
      <vt:lpstr>Daily ACT Practice</vt:lpstr>
      <vt:lpstr>Slide 11</vt:lpstr>
      <vt:lpstr>Slide 12</vt:lpstr>
      <vt:lpstr>It’s Your Turn!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ACT Practice</dc:title>
  <dc:creator>KEN STANSBERRY</dc:creator>
  <cp:lastModifiedBy>000004471</cp:lastModifiedBy>
  <cp:revision>29</cp:revision>
  <dcterms:created xsi:type="dcterms:W3CDTF">2012-11-19T17:45:18Z</dcterms:created>
  <dcterms:modified xsi:type="dcterms:W3CDTF">2013-01-11T17:25:29Z</dcterms:modified>
</cp:coreProperties>
</file>