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52"/>
  </p:notesMasterIdLst>
  <p:sldIdLst>
    <p:sldId id="256" r:id="rId2"/>
    <p:sldId id="288" r:id="rId3"/>
    <p:sldId id="311" r:id="rId4"/>
    <p:sldId id="312" r:id="rId5"/>
    <p:sldId id="324" r:id="rId6"/>
    <p:sldId id="260" r:id="rId7"/>
    <p:sldId id="261" r:id="rId8"/>
    <p:sldId id="295" r:id="rId9"/>
    <p:sldId id="262" r:id="rId10"/>
    <p:sldId id="292" r:id="rId11"/>
    <p:sldId id="296" r:id="rId12"/>
    <p:sldId id="297" r:id="rId13"/>
    <p:sldId id="267" r:id="rId14"/>
    <p:sldId id="268" r:id="rId15"/>
    <p:sldId id="269" r:id="rId16"/>
    <p:sldId id="298" r:id="rId17"/>
    <p:sldId id="299" r:id="rId18"/>
    <p:sldId id="294" r:id="rId19"/>
    <p:sldId id="314" r:id="rId20"/>
    <p:sldId id="258" r:id="rId21"/>
    <p:sldId id="303" r:id="rId22"/>
    <p:sldId id="271" r:id="rId23"/>
    <p:sldId id="316" r:id="rId24"/>
    <p:sldId id="272" r:id="rId25"/>
    <p:sldId id="273" r:id="rId26"/>
    <p:sldId id="317" r:id="rId27"/>
    <p:sldId id="274" r:id="rId28"/>
    <p:sldId id="302" r:id="rId29"/>
    <p:sldId id="313" r:id="rId30"/>
    <p:sldId id="275" r:id="rId31"/>
    <p:sldId id="318" r:id="rId32"/>
    <p:sldId id="276" r:id="rId33"/>
    <p:sldId id="277" r:id="rId34"/>
    <p:sldId id="319" r:id="rId35"/>
    <p:sldId id="278" r:id="rId36"/>
    <p:sldId id="305" r:id="rId37"/>
    <p:sldId id="320" r:id="rId38"/>
    <p:sldId id="279" r:id="rId39"/>
    <p:sldId id="280" r:id="rId40"/>
    <p:sldId id="321" r:id="rId41"/>
    <p:sldId id="282" r:id="rId42"/>
    <p:sldId id="306" r:id="rId43"/>
    <p:sldId id="307" r:id="rId44"/>
    <p:sldId id="284" r:id="rId45"/>
    <p:sldId id="309" r:id="rId46"/>
    <p:sldId id="308" r:id="rId47"/>
    <p:sldId id="310" r:id="rId48"/>
    <p:sldId id="315" r:id="rId49"/>
    <p:sldId id="286" r:id="rId50"/>
    <p:sldId id="287" r:id="rId51"/>
  </p:sldIdLst>
  <p:sldSz cx="12192000" cy="6858000"/>
  <p:notesSz cx="6858000" cy="9144000"/>
  <p:embeddedFontLst>
    <p:embeddedFont>
      <p:font typeface="Calibri" panose="020F0502020204030204" pitchFamily="34" charset="0"/>
      <p:regular r:id="rId53"/>
      <p:bold r:id="rId54"/>
      <p:italic r:id="rId55"/>
      <p:boldItalic r:id="rId56"/>
    </p:embeddedFont>
    <p:embeddedFont>
      <p:font typeface="Calibri Light" panose="020F0302020204030204" pitchFamily="34" charset="0"/>
      <p:regular r:id="rId57"/>
      <p:italic r:id="rId58"/>
    </p:embeddedFont>
    <p:embeddedFont>
      <p:font typeface="HelloBigDeal Medium" panose="02000603000000000000" pitchFamily="2" charset="0"/>
      <p:regular r:id="rId59"/>
    </p:embeddedFont>
    <p:embeddedFont>
      <p:font typeface="KG Inimitable Original" panose="02000000000000000000" pitchFamily="2" charset="77"/>
      <p:regular r:id="rId60"/>
    </p:embeddedFont>
    <p:embeddedFont>
      <p:font typeface="Pond Free Me" pitchFamily="2" charset="0"/>
      <p:regular r:id="rId6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2F92"/>
    <a:srgbClr val="FF40FF"/>
    <a:srgbClr val="942093"/>
    <a:srgbClr val="FF9300"/>
    <a:srgbClr val="009193"/>
    <a:srgbClr val="0096FF"/>
    <a:srgbClr val="521B93"/>
    <a:srgbClr val="8FBC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3455"/>
    <p:restoredTop sz="93402"/>
  </p:normalViewPr>
  <p:slideViewPr>
    <p:cSldViewPr snapToGrid="0" snapToObjects="1" showGuides="1">
      <p:cViewPr>
        <p:scale>
          <a:sx n="61" d="100"/>
          <a:sy n="61" d="100"/>
        </p:scale>
        <p:origin x="-488" y="1056"/>
      </p:cViewPr>
      <p:guideLst>
        <p:guide orient="horz" pos="2160"/>
        <p:guide pos="3840"/>
      </p:guideLst>
    </p:cSldViewPr>
  </p:slideViewPr>
  <p:notesTextViewPr>
    <p:cViewPr>
      <p:scale>
        <a:sx n="80" d="100"/>
        <a:sy n="8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3.fntdata"/><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font" Target="fonts/font6.fntdata"/><Relationship Id="rId5" Type="http://schemas.openxmlformats.org/officeDocument/2006/relationships/slide" Target="slides/slide4.xml"/><Relationship Id="rId61" Type="http://schemas.openxmlformats.org/officeDocument/2006/relationships/font" Target="fonts/font9.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2.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5.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font" Target="fonts/font8.fntdata"/><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F3C98F-F185-D041-8DC8-33DB7903A9B3}" type="datetimeFigureOut">
              <a:rPr lang="en-US" smtClean="0"/>
              <a:t>7/10/22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48978C-5840-BF4D-A283-FDF0EF7895D9}" type="slidenum">
              <a:rPr lang="en-US" smtClean="0"/>
              <a:t>‹#›</a:t>
            </a:fld>
            <a:endParaRPr lang="en-US"/>
          </a:p>
        </p:txBody>
      </p:sp>
    </p:spTree>
    <p:extLst>
      <p:ext uri="{BB962C8B-B14F-4D97-AF65-F5344CB8AC3E}">
        <p14:creationId xmlns:p14="http://schemas.microsoft.com/office/powerpoint/2010/main" val="2950653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youtube.com/watch?time_continue=1&amp;v=_5pQq-N-Okg"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Today we are talking about how to support our students with ADHD.</a:t>
            </a:r>
          </a:p>
        </p:txBody>
      </p:sp>
      <p:sp>
        <p:nvSpPr>
          <p:cNvPr id="4" name="Slide Number Placeholder 3"/>
          <p:cNvSpPr>
            <a:spLocks noGrp="1"/>
          </p:cNvSpPr>
          <p:nvPr>
            <p:ph type="sldNum" sz="quarter" idx="5"/>
          </p:nvPr>
        </p:nvSpPr>
        <p:spPr/>
        <p:txBody>
          <a:bodyPr/>
          <a:lstStyle/>
          <a:p>
            <a:fld id="{5748978C-5840-BF4D-A283-FDF0EF7895D9}" type="slidenum">
              <a:rPr lang="en-US" smtClean="0"/>
              <a:t>1</a:t>
            </a:fld>
            <a:endParaRPr lang="en-US"/>
          </a:p>
        </p:txBody>
      </p:sp>
    </p:spTree>
    <p:extLst>
      <p:ext uri="{BB962C8B-B14F-4D97-AF65-F5344CB8AC3E}">
        <p14:creationId xmlns:p14="http://schemas.microsoft.com/office/powerpoint/2010/main" val="3114529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often misinterpreted as being defiant or selfish. It's important that we help families and teachers see that it is neither of these things.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Learn more: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err="1">
                <a:latin typeface="Pond Free Me" charset="0"/>
                <a:ea typeface="Pond Free Me" charset="0"/>
                <a:cs typeface="Pond Free Me" charset="0"/>
              </a:rPr>
              <a:t>ADDitude</a:t>
            </a:r>
            <a:r>
              <a:rPr lang="en-US" sz="1200" dirty="0">
                <a:latin typeface="Pond Free Me" charset="0"/>
                <a:ea typeface="Pond Free Me" charset="0"/>
                <a:cs typeface="Pond Free Me" charset="0"/>
              </a:rPr>
              <a:t>. (2019). </a:t>
            </a:r>
            <a:r>
              <a:rPr lang="en-US" sz="1200" i="1" dirty="0">
                <a:latin typeface="Pond Free Me" charset="0"/>
                <a:ea typeface="Pond Free Me" charset="0"/>
                <a:cs typeface="Pond Free Me" charset="0"/>
              </a:rPr>
              <a:t>ADHD &amp; the Interest-Based Nervous System</a:t>
            </a:r>
            <a:r>
              <a:rPr lang="en-US" sz="1200" dirty="0">
                <a:latin typeface="Pond Free Me" charset="0"/>
                <a:ea typeface="Pond Free Me" charset="0"/>
                <a:cs typeface="Pond Free Me" charset="0"/>
              </a:rPr>
              <a:t>. [online] Available at: https://</a:t>
            </a:r>
            <a:r>
              <a:rPr lang="en-US" sz="1200" dirty="0" err="1">
                <a:latin typeface="Pond Free Me" charset="0"/>
                <a:ea typeface="Pond Free Me" charset="0"/>
                <a:cs typeface="Pond Free Me" charset="0"/>
              </a:rPr>
              <a:t>www.additudemag.com</a:t>
            </a:r>
            <a:r>
              <a:rPr lang="en-US" sz="1200" dirty="0">
                <a:latin typeface="Pond Free Me" charset="0"/>
                <a:ea typeface="Pond Free Me" charset="0"/>
                <a:cs typeface="Pond Free Me" charset="0"/>
              </a:rPr>
              <a:t>/</a:t>
            </a:r>
            <a:r>
              <a:rPr lang="en-US" sz="1200" dirty="0" err="1">
                <a:latin typeface="Pond Free Me" charset="0"/>
                <a:ea typeface="Pond Free Me" charset="0"/>
                <a:cs typeface="Pond Free Me" charset="0"/>
              </a:rPr>
              <a:t>adhd</a:t>
            </a:r>
            <a:r>
              <a:rPr lang="en-US" sz="1200" dirty="0">
                <a:latin typeface="Pond Free Me" charset="0"/>
                <a:ea typeface="Pond Free Me" charset="0"/>
                <a:cs typeface="Pond Free Me" charset="0"/>
              </a:rPr>
              <a:t>-brain-chemistry-video/ [Accessed 20 Oct. 2019].</a:t>
            </a:r>
          </a:p>
          <a:p>
            <a:endParaRPr lang="en-US" dirty="0"/>
          </a:p>
        </p:txBody>
      </p:sp>
      <p:sp>
        <p:nvSpPr>
          <p:cNvPr id="4" name="Slide Number Placeholder 3"/>
          <p:cNvSpPr>
            <a:spLocks noGrp="1"/>
          </p:cNvSpPr>
          <p:nvPr>
            <p:ph type="sldNum" sz="quarter" idx="10"/>
          </p:nvPr>
        </p:nvSpPr>
        <p:spPr/>
        <p:txBody>
          <a:bodyPr/>
          <a:lstStyle/>
          <a:p>
            <a:fld id="{5748978C-5840-BF4D-A283-FDF0EF7895D9}" type="slidenum">
              <a:rPr lang="en-US" smtClean="0"/>
              <a:t>10</a:t>
            </a:fld>
            <a:endParaRPr lang="en-US"/>
          </a:p>
        </p:txBody>
      </p:sp>
    </p:spTree>
    <p:extLst>
      <p:ext uri="{BB962C8B-B14F-4D97-AF65-F5344CB8AC3E}">
        <p14:creationId xmlns:p14="http://schemas.microsoft.com/office/powerpoint/2010/main" val="12097332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 how can we tap into our interest based nervous system? We do 2 things- we make them interesting and personal…</a:t>
            </a:r>
          </a:p>
          <a:p>
            <a:endParaRPr lang="en-US" dirty="0"/>
          </a:p>
        </p:txBody>
      </p:sp>
      <p:sp>
        <p:nvSpPr>
          <p:cNvPr id="4" name="Slide Number Placeholder 3"/>
          <p:cNvSpPr>
            <a:spLocks noGrp="1"/>
          </p:cNvSpPr>
          <p:nvPr>
            <p:ph type="sldNum" sz="quarter" idx="10"/>
          </p:nvPr>
        </p:nvSpPr>
        <p:spPr/>
        <p:txBody>
          <a:bodyPr/>
          <a:lstStyle/>
          <a:p>
            <a:fld id="{5748978C-5840-BF4D-A283-FDF0EF7895D9}" type="slidenum">
              <a:rPr lang="en-US" smtClean="0"/>
              <a:t>11</a:t>
            </a:fld>
            <a:endParaRPr lang="en-US"/>
          </a:p>
        </p:txBody>
      </p:sp>
    </p:spTree>
    <p:extLst>
      <p:ext uri="{BB962C8B-B14F-4D97-AF65-F5344CB8AC3E}">
        <p14:creationId xmlns:p14="http://schemas.microsoft.com/office/powerpoint/2010/main" val="2649650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we make them important. We help them understand the relevance.</a:t>
            </a:r>
          </a:p>
          <a:p>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err="1">
                <a:latin typeface="Pond Free Me" charset="0"/>
                <a:ea typeface="Pond Free Me" charset="0"/>
                <a:cs typeface="Pond Free Me" charset="0"/>
              </a:rPr>
              <a:t>ADDitude</a:t>
            </a:r>
            <a:r>
              <a:rPr lang="en-US" sz="1200" dirty="0">
                <a:latin typeface="Pond Free Me" charset="0"/>
                <a:ea typeface="Pond Free Me" charset="0"/>
                <a:cs typeface="Pond Free Me" charset="0"/>
              </a:rPr>
              <a:t>. (2019). </a:t>
            </a:r>
            <a:r>
              <a:rPr lang="en-US" sz="1200" i="1" dirty="0">
                <a:latin typeface="Pond Free Me" charset="0"/>
                <a:ea typeface="Pond Free Me" charset="0"/>
                <a:cs typeface="Pond Free Me" charset="0"/>
              </a:rPr>
              <a:t>ADHD &amp; the Interest-Based Nervous System</a:t>
            </a:r>
            <a:r>
              <a:rPr lang="en-US" sz="1200" dirty="0">
                <a:latin typeface="Pond Free Me" charset="0"/>
                <a:ea typeface="Pond Free Me" charset="0"/>
                <a:cs typeface="Pond Free Me" charset="0"/>
              </a:rPr>
              <a:t>. [online] Available at: https://</a:t>
            </a:r>
            <a:r>
              <a:rPr lang="en-US" sz="1200" dirty="0" err="1">
                <a:latin typeface="Pond Free Me" charset="0"/>
                <a:ea typeface="Pond Free Me" charset="0"/>
                <a:cs typeface="Pond Free Me" charset="0"/>
              </a:rPr>
              <a:t>www.additudemag.com</a:t>
            </a:r>
            <a:r>
              <a:rPr lang="en-US" sz="1200" dirty="0">
                <a:latin typeface="Pond Free Me" charset="0"/>
                <a:ea typeface="Pond Free Me" charset="0"/>
                <a:cs typeface="Pond Free Me" charset="0"/>
              </a:rPr>
              <a:t>/</a:t>
            </a:r>
            <a:r>
              <a:rPr lang="en-US" sz="1200" dirty="0" err="1">
                <a:latin typeface="Pond Free Me" charset="0"/>
                <a:ea typeface="Pond Free Me" charset="0"/>
                <a:cs typeface="Pond Free Me" charset="0"/>
              </a:rPr>
              <a:t>adhd</a:t>
            </a:r>
            <a:r>
              <a:rPr lang="en-US" sz="1200" dirty="0">
                <a:latin typeface="Pond Free Me" charset="0"/>
                <a:ea typeface="Pond Free Me" charset="0"/>
                <a:cs typeface="Pond Free Me" charset="0"/>
              </a:rPr>
              <a:t>-brain-chemistry-video/ [Accessed 20 Oct. 2019].</a:t>
            </a:r>
          </a:p>
          <a:p>
            <a:endParaRPr lang="en-US" dirty="0"/>
          </a:p>
        </p:txBody>
      </p:sp>
      <p:sp>
        <p:nvSpPr>
          <p:cNvPr id="4" name="Slide Number Placeholder 3"/>
          <p:cNvSpPr>
            <a:spLocks noGrp="1"/>
          </p:cNvSpPr>
          <p:nvPr>
            <p:ph type="sldNum" sz="quarter" idx="10"/>
          </p:nvPr>
        </p:nvSpPr>
        <p:spPr/>
        <p:txBody>
          <a:bodyPr/>
          <a:lstStyle/>
          <a:p>
            <a:fld id="{5748978C-5840-BF4D-A283-FDF0EF7895D9}" type="slidenum">
              <a:rPr lang="en-US" smtClean="0"/>
              <a:t>12</a:t>
            </a:fld>
            <a:endParaRPr lang="en-US"/>
          </a:p>
        </p:txBody>
      </p:sp>
    </p:spTree>
    <p:extLst>
      <p:ext uri="{BB962C8B-B14F-4D97-AF65-F5344CB8AC3E}">
        <p14:creationId xmlns:p14="http://schemas.microsoft.com/office/powerpoint/2010/main" val="3554448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Remember the ADHD brain is a great sprinter!</a:t>
            </a:r>
          </a:p>
        </p:txBody>
      </p:sp>
      <p:sp>
        <p:nvSpPr>
          <p:cNvPr id="4" name="Slide Number Placeholder 3"/>
          <p:cNvSpPr>
            <a:spLocks noGrp="1"/>
          </p:cNvSpPr>
          <p:nvPr>
            <p:ph type="sldNum" sz="quarter" idx="5"/>
          </p:nvPr>
        </p:nvSpPr>
        <p:spPr/>
        <p:txBody>
          <a:bodyPr/>
          <a:lstStyle/>
          <a:p>
            <a:fld id="{5748978C-5840-BF4D-A283-FDF0EF7895D9}" type="slidenum">
              <a:rPr lang="en-US" smtClean="0"/>
              <a:t>13</a:t>
            </a:fld>
            <a:endParaRPr lang="en-US"/>
          </a:p>
        </p:txBody>
      </p:sp>
    </p:spTree>
    <p:extLst>
      <p:ext uri="{BB962C8B-B14F-4D97-AF65-F5344CB8AC3E}">
        <p14:creationId xmlns:p14="http://schemas.microsoft.com/office/powerpoint/2010/main" val="39362453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may see those with ADHD have a hard time organize their time- they can't understand how long things will take and they can't prioritize the tasks at hand. </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14</a:t>
            </a:fld>
            <a:endParaRPr lang="en-US"/>
          </a:p>
        </p:txBody>
      </p:sp>
    </p:spTree>
    <p:extLst>
      <p:ext uri="{BB962C8B-B14F-4D97-AF65-F5344CB8AC3E}">
        <p14:creationId xmlns:p14="http://schemas.microsoft.com/office/powerpoint/2010/main" val="26465521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They may also struggle with: </a:t>
            </a:r>
          </a:p>
          <a:p>
            <a:pPr marL="285750" indent="-228600">
              <a:lnSpc>
                <a:spcPct val="90000"/>
              </a:lnSpc>
              <a:spcAft>
                <a:spcPts val="600"/>
              </a:spcAft>
              <a:buFont typeface="Arial" panose="020B0604020202020204" pitchFamily="34" charset="0"/>
              <a:buChar char="•"/>
            </a:pPr>
            <a:r>
              <a:rPr lang="en-US" sz="1200" dirty="0">
                <a:latin typeface="Pond Free Me" pitchFamily="2" charset="0"/>
              </a:rPr>
              <a:t>Focusing on long term projects – they run out of “gas” or attention</a:t>
            </a:r>
          </a:p>
          <a:p>
            <a:pPr marL="285750" indent="-228600">
              <a:lnSpc>
                <a:spcPct val="90000"/>
              </a:lnSpc>
              <a:spcAft>
                <a:spcPts val="600"/>
              </a:spcAft>
              <a:buFont typeface="Arial" panose="020B0604020202020204" pitchFamily="34" charset="0"/>
              <a:buChar char="•"/>
            </a:pPr>
            <a:r>
              <a:rPr lang="en-US" sz="1200" dirty="0">
                <a:latin typeface="Pond Free Me" pitchFamily="2" charset="0"/>
              </a:rPr>
              <a:t>Managing emotions- internal pressures can build up and lead to outbursts</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15</a:t>
            </a:fld>
            <a:endParaRPr lang="en-US"/>
          </a:p>
        </p:txBody>
      </p:sp>
    </p:spTree>
    <p:extLst>
      <p:ext uri="{BB962C8B-B14F-4D97-AF65-F5344CB8AC3E}">
        <p14:creationId xmlns:p14="http://schemas.microsoft.com/office/powerpoint/2010/main" val="20351992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They also have a hard time slowing down, monitoring their actions, and understanding the consequences of their actions. </a:t>
            </a:r>
          </a:p>
        </p:txBody>
      </p:sp>
      <p:sp>
        <p:nvSpPr>
          <p:cNvPr id="4" name="Slide Number Placeholder 3"/>
          <p:cNvSpPr>
            <a:spLocks noGrp="1"/>
          </p:cNvSpPr>
          <p:nvPr>
            <p:ph type="sldNum" sz="quarter" idx="5"/>
          </p:nvPr>
        </p:nvSpPr>
        <p:spPr/>
        <p:txBody>
          <a:bodyPr/>
          <a:lstStyle/>
          <a:p>
            <a:fld id="{5748978C-5840-BF4D-A283-FDF0EF7895D9}" type="slidenum">
              <a:rPr lang="en-US" smtClean="0"/>
              <a:t>16</a:t>
            </a:fld>
            <a:endParaRPr lang="en-US"/>
          </a:p>
        </p:txBody>
      </p:sp>
    </p:spTree>
    <p:extLst>
      <p:ext uri="{BB962C8B-B14F-4D97-AF65-F5344CB8AC3E}">
        <p14:creationId xmlns:p14="http://schemas.microsoft.com/office/powerpoint/2010/main" val="22354603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They are also: </a:t>
            </a:r>
          </a:p>
          <a:p>
            <a:pPr marL="285750" indent="-285750">
              <a:buFont typeface="Arial" panose="020B0604020202020204" pitchFamily="34" charset="0"/>
              <a:buChar char="•"/>
            </a:pPr>
            <a:r>
              <a:rPr lang="en-US" dirty="0">
                <a:latin typeface="HelloBigDeal Medium" panose="02000603000000000000" pitchFamily="2" charset="0"/>
                <a:ea typeface="HelloBigDeal Medium" panose="02000603000000000000" pitchFamily="2" charset="0"/>
              </a:rPr>
              <a:t>Creative</a:t>
            </a:r>
          </a:p>
          <a:p>
            <a:pPr marL="285750" indent="-285750">
              <a:buFont typeface="Arial" panose="020B0604020202020204" pitchFamily="34" charset="0"/>
              <a:buChar char="•"/>
            </a:pPr>
            <a:r>
              <a:rPr lang="en-US" dirty="0">
                <a:latin typeface="HelloBigDeal Medium" panose="02000603000000000000" pitchFamily="2" charset="0"/>
                <a:ea typeface="HelloBigDeal Medium" panose="02000603000000000000" pitchFamily="2" charset="0"/>
              </a:rPr>
              <a:t>Multitaskers</a:t>
            </a:r>
          </a:p>
          <a:p>
            <a:pPr marL="285750" indent="-285750">
              <a:buFont typeface="Arial" panose="020B0604020202020204" pitchFamily="34" charset="0"/>
              <a:buChar char="•"/>
            </a:pPr>
            <a:r>
              <a:rPr lang="en-US" dirty="0">
                <a:latin typeface="HelloBigDeal Medium" panose="02000603000000000000" pitchFamily="2" charset="0"/>
                <a:ea typeface="HelloBigDeal Medium" panose="02000603000000000000" pitchFamily="2" charset="0"/>
              </a:rPr>
              <a:t>Creative</a:t>
            </a:r>
          </a:p>
          <a:p>
            <a:pPr marL="285750" indent="-285750">
              <a:buFont typeface="Arial" panose="020B0604020202020204" pitchFamily="34" charset="0"/>
              <a:buChar char="•"/>
            </a:pPr>
            <a:r>
              <a:rPr lang="en-US" dirty="0">
                <a:latin typeface="HelloBigDeal Medium" panose="02000603000000000000" pitchFamily="2" charset="0"/>
                <a:ea typeface="HelloBigDeal Medium" panose="02000603000000000000" pitchFamily="2" charset="0"/>
              </a:rPr>
              <a:t>Resilient</a:t>
            </a:r>
          </a:p>
          <a:p>
            <a:pPr marL="285750" indent="-285750">
              <a:buFont typeface="Arial" panose="020B0604020202020204" pitchFamily="34" charset="0"/>
              <a:buChar char="•"/>
            </a:pPr>
            <a:r>
              <a:rPr lang="en-US" dirty="0">
                <a:latin typeface="HelloBigDeal Medium" panose="02000603000000000000" pitchFamily="2" charset="0"/>
                <a:ea typeface="HelloBigDeal Medium" panose="02000603000000000000" pitchFamily="2" charset="0"/>
              </a:rPr>
              <a:t>Leaders</a:t>
            </a:r>
          </a:p>
          <a:p>
            <a:pPr marL="285750" indent="-285750">
              <a:buFont typeface="Arial" panose="020B0604020202020204" pitchFamily="34" charset="0"/>
              <a:buChar char="•"/>
            </a:pPr>
            <a:r>
              <a:rPr lang="en-US" dirty="0">
                <a:latin typeface="HelloBigDeal Medium" panose="02000603000000000000" pitchFamily="2" charset="0"/>
                <a:ea typeface="HelloBigDeal Medium" panose="02000603000000000000" pitchFamily="2" charset="0"/>
              </a:rPr>
              <a:t>Funny</a:t>
            </a:r>
          </a:p>
          <a:p>
            <a:pPr marL="285750" indent="-285750">
              <a:buFont typeface="Arial" panose="020B0604020202020204" pitchFamily="34" charset="0"/>
              <a:buChar char="•"/>
            </a:pPr>
            <a:r>
              <a:rPr lang="en-US" dirty="0">
                <a:latin typeface="HelloBigDeal Medium" panose="02000603000000000000" pitchFamily="2" charset="0"/>
                <a:ea typeface="HelloBigDeal Medium" panose="02000603000000000000" pitchFamily="2" charset="0"/>
              </a:rPr>
              <a:t>Generous</a:t>
            </a:r>
          </a:p>
          <a:p>
            <a:pPr marL="285750" indent="-285750">
              <a:buFont typeface="Arial" panose="020B0604020202020204" pitchFamily="34" charset="0"/>
              <a:buChar char="•"/>
            </a:pPr>
            <a:r>
              <a:rPr lang="en-US" dirty="0">
                <a:latin typeface="HelloBigDeal Medium" panose="02000603000000000000" pitchFamily="2" charset="0"/>
                <a:ea typeface="HelloBigDeal Medium" panose="02000603000000000000" pitchFamily="2" charset="0"/>
              </a:rPr>
              <a:t>Exciting</a:t>
            </a:r>
          </a:p>
          <a:p>
            <a:pPr marL="285750" indent="-285750">
              <a:buFont typeface="Arial" panose="020B0604020202020204" pitchFamily="34" charset="0"/>
              <a:buChar char="•"/>
            </a:pPr>
            <a:r>
              <a:rPr lang="en-US" dirty="0">
                <a:latin typeface="HelloBigDeal Medium" panose="02000603000000000000" pitchFamily="2" charset="0"/>
                <a:ea typeface="HelloBigDeal Medium" panose="02000603000000000000" pitchFamily="2" charset="0"/>
              </a:rPr>
              <a:t>Kind</a:t>
            </a:r>
          </a:p>
          <a:p>
            <a:pPr marL="285750" indent="-285750">
              <a:buFont typeface="Arial" panose="020B0604020202020204" pitchFamily="34" charset="0"/>
              <a:buChar char="•"/>
            </a:pPr>
            <a:r>
              <a:rPr lang="en-US" dirty="0">
                <a:latin typeface="HelloBigDeal Medium" panose="02000603000000000000" pitchFamily="2" charset="0"/>
                <a:ea typeface="HelloBigDeal Medium" panose="02000603000000000000" pitchFamily="2" charset="0"/>
              </a:rPr>
              <a:t>Artistic</a:t>
            </a:r>
          </a:p>
          <a:p>
            <a:pPr marL="285750" indent="-285750">
              <a:buFont typeface="Arial" panose="020B0604020202020204" pitchFamily="34" charset="0"/>
              <a:buChar char="•"/>
            </a:pPr>
            <a:r>
              <a:rPr lang="en-US" dirty="0">
                <a:latin typeface="HelloBigDeal Medium" panose="02000603000000000000" pitchFamily="2" charset="0"/>
                <a:ea typeface="HelloBigDeal Medium" panose="02000603000000000000" pitchFamily="2" charset="0"/>
              </a:rPr>
              <a:t>Helpful</a:t>
            </a:r>
          </a:p>
          <a:p>
            <a:pPr marL="285750" indent="-285750">
              <a:buFont typeface="Arial" panose="020B0604020202020204" pitchFamily="34" charset="0"/>
              <a:buChar char="•"/>
            </a:pPr>
            <a:r>
              <a:rPr lang="en-US" dirty="0">
                <a:latin typeface="HelloBigDeal Medium" panose="02000603000000000000" pitchFamily="2" charset="0"/>
                <a:ea typeface="HelloBigDeal Medium" panose="02000603000000000000" pitchFamily="2" charset="0"/>
              </a:rPr>
              <a:t>Optimistic</a:t>
            </a:r>
          </a:p>
          <a:p>
            <a:pPr marL="285750" indent="-285750">
              <a:buFont typeface="Arial" panose="020B0604020202020204" pitchFamily="34" charset="0"/>
              <a:buChar char="•"/>
            </a:pPr>
            <a:r>
              <a:rPr lang="en-US" dirty="0">
                <a:latin typeface="HelloBigDeal Medium" panose="02000603000000000000" pitchFamily="2" charset="0"/>
                <a:ea typeface="HelloBigDeal Medium" panose="02000603000000000000" pitchFamily="2" charset="0"/>
              </a:rPr>
              <a:t>Driven</a:t>
            </a:r>
          </a:p>
          <a:p>
            <a:r>
              <a:rPr lang="en-US" dirty="0">
                <a:latin typeface="HelloBigDeal Medium" panose="02000603000000000000" pitchFamily="2" charset="0"/>
                <a:ea typeface="HelloBigDeal Medium" panose="02000603000000000000" pitchFamily="2" charset="0"/>
              </a:rPr>
              <a:t>Tap into these strengths!</a:t>
            </a:r>
          </a:p>
        </p:txBody>
      </p:sp>
      <p:sp>
        <p:nvSpPr>
          <p:cNvPr id="4" name="Slide Number Placeholder 3"/>
          <p:cNvSpPr>
            <a:spLocks noGrp="1"/>
          </p:cNvSpPr>
          <p:nvPr>
            <p:ph type="sldNum" sz="quarter" idx="5"/>
          </p:nvPr>
        </p:nvSpPr>
        <p:spPr/>
        <p:txBody>
          <a:bodyPr/>
          <a:lstStyle/>
          <a:p>
            <a:fld id="{5748978C-5840-BF4D-A283-FDF0EF7895D9}" type="slidenum">
              <a:rPr lang="en-US" smtClean="0"/>
              <a:t>17</a:t>
            </a:fld>
            <a:endParaRPr lang="en-US"/>
          </a:p>
        </p:txBody>
      </p:sp>
    </p:spTree>
    <p:extLst>
      <p:ext uri="{BB962C8B-B14F-4D97-AF65-F5344CB8AC3E}">
        <p14:creationId xmlns:p14="http://schemas.microsoft.com/office/powerpoint/2010/main" val="39268518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Sometimes we think and hear “they just need medication” or “We won’t do medication.”</a:t>
            </a:r>
          </a:p>
          <a:p>
            <a:r>
              <a:rPr lang="en-US" dirty="0"/>
              <a:t>Remember pills don’t give you skills- they are tool in the tool box to help you access skills, but they don’t teach skills.</a:t>
            </a:r>
          </a:p>
          <a:p>
            <a:r>
              <a:rPr lang="en-US" dirty="0"/>
              <a:t>Medication won’t cure ADHD, but there should be no shame in taking any medication that helps you. </a:t>
            </a:r>
          </a:p>
        </p:txBody>
      </p:sp>
      <p:sp>
        <p:nvSpPr>
          <p:cNvPr id="4" name="Slide Number Placeholder 3"/>
          <p:cNvSpPr>
            <a:spLocks noGrp="1"/>
          </p:cNvSpPr>
          <p:nvPr>
            <p:ph type="sldNum" sz="quarter" idx="5"/>
          </p:nvPr>
        </p:nvSpPr>
        <p:spPr/>
        <p:txBody>
          <a:bodyPr/>
          <a:lstStyle/>
          <a:p>
            <a:fld id="{5748978C-5840-BF4D-A283-FDF0EF7895D9}" type="slidenum">
              <a:rPr lang="en-US" smtClean="0"/>
              <a:t>18</a:t>
            </a:fld>
            <a:endParaRPr lang="en-US"/>
          </a:p>
        </p:txBody>
      </p:sp>
    </p:spTree>
    <p:extLst>
      <p:ext uri="{BB962C8B-B14F-4D97-AF65-F5344CB8AC3E}">
        <p14:creationId xmlns:p14="http://schemas.microsoft.com/office/powerpoint/2010/main" val="42365747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also important to consider if this is a skill deficit or performance deficit.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Do they need instruction and practice or are they in need of reinforcement and help self regulating?</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19</a:t>
            </a:fld>
            <a:endParaRPr lang="en-US"/>
          </a:p>
        </p:txBody>
      </p:sp>
    </p:spTree>
    <p:extLst>
      <p:ext uri="{BB962C8B-B14F-4D97-AF65-F5344CB8AC3E}">
        <p14:creationId xmlns:p14="http://schemas.microsoft.com/office/powerpoint/2010/main" val="2820478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Pond Free Me" charset="0"/>
                <a:ea typeface="Pond Free Me" charset="0"/>
                <a:cs typeface="Pond Free Me" charset="0"/>
              </a:rPr>
              <a:t>Before we start lets consider what’s happening in the brain. Our brain is still developing into our 20’s. In fact, the adolescent brain develops until at least 25. (Child Mind Institute, 2020.)</a:t>
            </a:r>
          </a:p>
          <a:p>
            <a:pPr marL="0" indent="0" algn="l">
              <a:lnSpc>
                <a:spcPct val="100000"/>
              </a:lnSpc>
              <a:buFont typeface="Arial" panose="020B0604020202020204" pitchFamily="34" charset="0"/>
              <a:buNone/>
            </a:pPr>
            <a:r>
              <a:rPr lang="en-US" sz="1200" dirty="0">
                <a:latin typeface="Pond Free Me" charset="0"/>
                <a:ea typeface="Pond Free Me" charset="0"/>
                <a:cs typeface="Pond Free Me" charset="0"/>
              </a:rPr>
              <a:t>This means our young people are reliant on the part of their brain associated with impulses. They lack of self awareness and self regulation results from a skill and  developmental gap.</a:t>
            </a:r>
          </a:p>
          <a:p>
            <a:pPr algn="l">
              <a:lnSpc>
                <a:spcPct val="100000"/>
              </a:lnSpc>
            </a:pPr>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2</a:t>
            </a:fld>
            <a:endParaRPr lang="en-US"/>
          </a:p>
        </p:txBody>
      </p:sp>
    </p:spTree>
    <p:extLst>
      <p:ext uri="{BB962C8B-B14F-4D97-AF65-F5344CB8AC3E}">
        <p14:creationId xmlns:p14="http://schemas.microsoft.com/office/powerpoint/2010/main" val="11911097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Pinterest worthy classrooms are beautiful but can be a downfall.</a:t>
            </a:r>
          </a:p>
          <a:p>
            <a:r>
              <a:rPr lang="en-US" dirty="0"/>
              <a:t>Studies have shown that cognitive performance decreased in classrooms that were high loaded visually. </a:t>
            </a:r>
          </a:p>
          <a:p>
            <a:r>
              <a:rPr lang="en-US" dirty="0"/>
              <a:t>Does the teacher or do you need to clean house and purge? Can they/you reduce the things hanging on the walls?</a:t>
            </a:r>
          </a:p>
          <a:p>
            <a:r>
              <a:rPr lang="en-US" dirty="0"/>
              <a:t>What is posted and is it needed? It is something they need to see everyday?</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20</a:t>
            </a:fld>
            <a:endParaRPr lang="en-US"/>
          </a:p>
        </p:txBody>
      </p:sp>
    </p:spTree>
    <p:extLst>
      <p:ext uri="{BB962C8B-B14F-4D97-AF65-F5344CB8AC3E}">
        <p14:creationId xmlns:p14="http://schemas.microsoft.com/office/powerpoint/2010/main" val="10691744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Things that should be posted include c</a:t>
            </a:r>
            <a:r>
              <a:rPr lang="en-US" sz="1200" dirty="0">
                <a:latin typeface="Pond Free Me" pitchFamily="2" charset="0"/>
              </a:rPr>
              <a:t>learly visible routines and expectations that have been taught explicitly and revisited. Clearly visible routines and schedules provide structure. Remember don’t just post it- you need to teach the ”how.” How do they ask to…. How do they line up… etc.</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21</a:t>
            </a:fld>
            <a:endParaRPr lang="en-US"/>
          </a:p>
        </p:txBody>
      </p:sp>
    </p:spTree>
    <p:extLst>
      <p:ext uri="{BB962C8B-B14F-4D97-AF65-F5344CB8AC3E}">
        <p14:creationId xmlns:p14="http://schemas.microsoft.com/office/powerpoint/2010/main" val="17886186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Brown developed a model of how ADHD impairs our 8 areas of executive functioning. We will go through each area and ID strategies. </a:t>
            </a:r>
          </a:p>
          <a:p>
            <a:r>
              <a:rPr lang="en-US" dirty="0"/>
              <a:t>Remember in behavior plans we want to try to narrow in as much as possible. Of course, you may need to tackle more than one area, but can you focus on one and then add to?</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22</a:t>
            </a:fld>
            <a:endParaRPr lang="en-US"/>
          </a:p>
        </p:txBody>
      </p:sp>
    </p:spTree>
    <p:extLst>
      <p:ext uri="{BB962C8B-B14F-4D97-AF65-F5344CB8AC3E}">
        <p14:creationId xmlns:p14="http://schemas.microsoft.com/office/powerpoint/2010/main" val="41618207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Activation- These students have trouble organizing, estimating time (think things will go faster or take longer.</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23</a:t>
            </a:fld>
            <a:endParaRPr lang="en-US"/>
          </a:p>
        </p:txBody>
      </p:sp>
    </p:spTree>
    <p:extLst>
      <p:ext uri="{BB962C8B-B14F-4D97-AF65-F5344CB8AC3E}">
        <p14:creationId xmlns:p14="http://schemas.microsoft.com/office/powerpoint/2010/main" val="25590499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Encourage the student to “Jump start.” Cue them to  try for  just 2 minutes and then you can stop. After 2 minutes offer to let them stop or even better let them keep going!</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24</a:t>
            </a:fld>
            <a:endParaRPr lang="en-US"/>
          </a:p>
        </p:txBody>
      </p:sp>
    </p:spTree>
    <p:extLst>
      <p:ext uri="{BB962C8B-B14F-4D97-AF65-F5344CB8AC3E}">
        <p14:creationId xmlns:p14="http://schemas.microsoft.com/office/powerpoint/2010/main" val="30333267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title the Home Edit comes from a  Nashville based company that has a show on Netflix. The idea is that you color code all supplies and calendars to grab attention for quick reference. You</a:t>
            </a:r>
          </a:p>
          <a:p>
            <a:r>
              <a:rPr lang="en-US" dirty="0"/>
              <a:t>MUST teach how and use consistently and you MUST reward and reinforce when they use this system. </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25</a:t>
            </a:fld>
            <a:endParaRPr lang="en-US"/>
          </a:p>
        </p:txBody>
      </p:sp>
    </p:spTree>
    <p:extLst>
      <p:ext uri="{BB962C8B-B14F-4D97-AF65-F5344CB8AC3E}">
        <p14:creationId xmlns:p14="http://schemas.microsoft.com/office/powerpoint/2010/main" val="4238755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Focus- Some people with ADHD describe it like a spotty radio station that goes in and out. They are easily distracted by things around them or own thoughts and can understand the words they read but not meaning or context.</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26</a:t>
            </a:fld>
            <a:endParaRPr lang="en-US"/>
          </a:p>
        </p:txBody>
      </p:sp>
    </p:spTree>
    <p:extLst>
      <p:ext uri="{BB962C8B-B14F-4D97-AF65-F5344CB8AC3E}">
        <p14:creationId xmlns:p14="http://schemas.microsoft.com/office/powerpoint/2010/main" val="6720476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at a time list is one thing that can help. Create a list of all the things needed to be done, but then pick 1 thing on the list for a short time.</a:t>
            </a:r>
          </a:p>
          <a:p>
            <a:r>
              <a:rPr lang="en-US" dirty="0"/>
              <a:t>It’s important that you identify, and problem solve distractions before hand.</a:t>
            </a:r>
          </a:p>
          <a:p>
            <a:r>
              <a:rPr lang="en-US" dirty="0"/>
              <a:t>Model self talk to help role play and practice internal distractions and  use a timer to help maintain focus. </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27</a:t>
            </a:fld>
            <a:endParaRPr lang="en-US"/>
          </a:p>
        </p:txBody>
      </p:sp>
    </p:spTree>
    <p:extLst>
      <p:ext uri="{BB962C8B-B14F-4D97-AF65-F5344CB8AC3E}">
        <p14:creationId xmlns:p14="http://schemas.microsoft.com/office/powerpoint/2010/main" val="34825808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Cut a file folder into 3 sections and place their work inside. Open the section of the folder that you want them to focus on. Be sure they can see what they need to be successful. </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28</a:t>
            </a:fld>
            <a:endParaRPr lang="en-US"/>
          </a:p>
        </p:txBody>
      </p:sp>
    </p:spTree>
    <p:extLst>
      <p:ext uri="{BB962C8B-B14F-4D97-AF65-F5344CB8AC3E}">
        <p14:creationId xmlns:p14="http://schemas.microsoft.com/office/powerpoint/2010/main" val="21908602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students have trouble with focus they may only catch beginning or end of what we say. For example:</a:t>
            </a:r>
          </a:p>
          <a:p>
            <a:r>
              <a:rPr lang="en-US" dirty="0"/>
              <a:t>I say, “Raise your hand if” and hands are already up before  the prompt or I say, “tell your neighbor,”  and they are talking before they heard what to discuss.</a:t>
            </a:r>
          </a:p>
          <a:p>
            <a:r>
              <a:rPr lang="en-US" dirty="0"/>
              <a:t>Switch how you give directions to give the topic first and direction second.</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29</a:t>
            </a:fld>
            <a:endParaRPr lang="en-US"/>
          </a:p>
        </p:txBody>
      </p:sp>
    </p:spTree>
    <p:extLst>
      <p:ext uri="{BB962C8B-B14F-4D97-AF65-F5344CB8AC3E}">
        <p14:creationId xmlns:p14="http://schemas.microsoft.com/office/powerpoint/2010/main" val="2852471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Recent research indicates approximately 11% of school age children have ADHD diagnosis, CDC- </a:t>
            </a:r>
            <a:r>
              <a:rPr lang="en-US" sz="1200" b="0" i="0" kern="1200" dirty="0">
                <a:solidFill>
                  <a:schemeClr val="tx1"/>
                </a:solidFill>
                <a:effectLst/>
                <a:latin typeface="+mn-lt"/>
                <a:ea typeface="+mn-ea"/>
                <a:cs typeface="+mn-cs"/>
              </a:rPr>
              <a:t>Boys are more likely to be diagnosed with ADHD than girls (12.9% compared to 5.6%).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3 types of ADHD.  Hyperactive Impulsive is probably want you think of when you hear ADHD but it’s the least common.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Inattentive is formerly ADD and these students are at higher risk for conduct problems.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Combined is the most common.</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3</a:t>
            </a:fld>
            <a:endParaRPr lang="en-US"/>
          </a:p>
        </p:txBody>
      </p:sp>
    </p:spTree>
    <p:extLst>
      <p:ext uri="{BB962C8B-B14F-4D97-AF65-F5344CB8AC3E}">
        <p14:creationId xmlns:p14="http://schemas.microsoft.com/office/powerpoint/2010/main" val="28696280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 student has a lot on their mind, for example worries, give them paper or sticky notes to write all their thoughts down on. Then use a tissue box for students to store their thoughts in. Pick a time to go through them later and talk or shred them if they are no longer thinking about it or worried about it. It’s important to identify the time and reassure the student that you will go through them. Make sure you give them your undivided attention during the “worry or thought time.” It can be helpful to set a timer during this time as well. </a:t>
            </a:r>
          </a:p>
        </p:txBody>
      </p:sp>
      <p:sp>
        <p:nvSpPr>
          <p:cNvPr id="4" name="Slide Number Placeholder 3"/>
          <p:cNvSpPr>
            <a:spLocks noGrp="1"/>
          </p:cNvSpPr>
          <p:nvPr>
            <p:ph type="sldNum" sz="quarter" idx="5"/>
          </p:nvPr>
        </p:nvSpPr>
        <p:spPr/>
        <p:txBody>
          <a:bodyPr/>
          <a:lstStyle/>
          <a:p>
            <a:fld id="{5748978C-5840-BF4D-A283-FDF0EF7895D9}" type="slidenum">
              <a:rPr lang="en-US" smtClean="0"/>
              <a:t>30</a:t>
            </a:fld>
            <a:endParaRPr lang="en-US"/>
          </a:p>
        </p:txBody>
      </p:sp>
    </p:spTree>
    <p:extLst>
      <p:ext uri="{BB962C8B-B14F-4D97-AF65-F5344CB8AC3E}">
        <p14:creationId xmlns:p14="http://schemas.microsoft.com/office/powerpoint/2010/main" val="1425930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a student is struggling with effort you may notice struggles with processing speed, staying alert, long term projects or lengthy writing projects, sleep, getting up which can impact attendance. They also struggle shutting off their thoughts so the lock up strategy also works for effort. </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31</a:t>
            </a:fld>
            <a:endParaRPr lang="en-US"/>
          </a:p>
        </p:txBody>
      </p:sp>
    </p:spTree>
    <p:extLst>
      <p:ext uri="{BB962C8B-B14F-4D97-AF65-F5344CB8AC3E}">
        <p14:creationId xmlns:p14="http://schemas.microsoft.com/office/powerpoint/2010/main" val="8218402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stamina chart can get them competitive with themselves. </a:t>
            </a:r>
          </a:p>
          <a:p>
            <a:r>
              <a:rPr lang="en-US" dirty="0"/>
              <a:t>Track and see how long could they focus on a particular activity like homework. Log it and then the next day ask them if they think they can beat their time. Keep a visual track of their efforts to graph how they are doing and to make it stimulating. </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32</a:t>
            </a:fld>
            <a:endParaRPr lang="en-US"/>
          </a:p>
        </p:txBody>
      </p:sp>
    </p:spTree>
    <p:extLst>
      <p:ext uri="{BB962C8B-B14F-4D97-AF65-F5344CB8AC3E}">
        <p14:creationId xmlns:p14="http://schemas.microsoft.com/office/powerpoint/2010/main" val="10965925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Using a self report card allows students a time to self check in how are they doing. There is no judgement, they are just being mindful.</a:t>
            </a:r>
          </a:p>
          <a:p>
            <a:pPr marL="0" indent="0">
              <a:lnSpc>
                <a:spcPct val="90000"/>
              </a:lnSpc>
              <a:spcAft>
                <a:spcPts val="600"/>
              </a:spcAft>
              <a:buFont typeface="Arial" panose="020B0604020202020204" pitchFamily="34" charset="0"/>
              <a:buNone/>
            </a:pPr>
            <a:r>
              <a:rPr lang="en-US" sz="2400" dirty="0">
                <a:latin typeface="Pond Free Me" pitchFamily="2" charset="0"/>
              </a:rPr>
              <a:t>Set a timer and when it goes off the student does a self report card.</a:t>
            </a:r>
          </a:p>
          <a:p>
            <a:pPr marL="0" indent="0">
              <a:lnSpc>
                <a:spcPct val="90000"/>
              </a:lnSpc>
              <a:spcAft>
                <a:spcPts val="600"/>
              </a:spcAft>
              <a:buFont typeface="Arial" panose="020B0604020202020204" pitchFamily="34" charset="0"/>
              <a:buNone/>
            </a:pPr>
            <a:endParaRPr lang="en-US" sz="2400" dirty="0">
              <a:latin typeface="Pond Free Me" pitchFamily="2" charset="0"/>
            </a:endParaRPr>
          </a:p>
          <a:p>
            <a:pPr marL="0" indent="0">
              <a:lnSpc>
                <a:spcPct val="90000"/>
              </a:lnSpc>
              <a:spcAft>
                <a:spcPts val="600"/>
              </a:spcAft>
              <a:buFont typeface="Arial" panose="020B0604020202020204" pitchFamily="34" charset="0"/>
              <a:buNone/>
            </a:pPr>
            <a:r>
              <a:rPr lang="en-US" sz="2400" dirty="0">
                <a:latin typeface="Pond Free Me" pitchFamily="2" charset="0"/>
              </a:rPr>
              <a:t>Rate themselves and their work effort.</a:t>
            </a:r>
            <a:br>
              <a:rPr lang="en-US" sz="2400" dirty="0">
                <a:latin typeface="Pond Free Me" pitchFamily="2" charset="0"/>
              </a:rPr>
            </a:br>
            <a:endParaRPr lang="en-US" sz="2400" dirty="0">
              <a:latin typeface="Pond Free Me" pitchFamily="2" charset="0"/>
            </a:endParaRPr>
          </a:p>
          <a:p>
            <a:pPr marL="228600" lvl="1" indent="0">
              <a:lnSpc>
                <a:spcPct val="90000"/>
              </a:lnSpc>
              <a:spcAft>
                <a:spcPts val="600"/>
              </a:spcAft>
              <a:buFont typeface="Arial" panose="020B0604020202020204" pitchFamily="34" charset="0"/>
              <a:buNone/>
            </a:pPr>
            <a:r>
              <a:rPr lang="en-US" sz="2400" dirty="0">
                <a:latin typeface="Pond Free Me" pitchFamily="2" charset="0"/>
              </a:rPr>
              <a:t>I am on task.</a:t>
            </a:r>
          </a:p>
          <a:p>
            <a:pPr marL="228600" lvl="1" indent="0">
              <a:lnSpc>
                <a:spcPct val="90000"/>
              </a:lnSpc>
              <a:spcAft>
                <a:spcPts val="600"/>
              </a:spcAft>
              <a:buFont typeface="Arial" panose="020B0604020202020204" pitchFamily="34" charset="0"/>
              <a:buNone/>
            </a:pPr>
            <a:r>
              <a:rPr lang="en-US" sz="2400" dirty="0">
                <a:latin typeface="Pond Free Me" pitchFamily="2" charset="0"/>
              </a:rPr>
              <a:t>I am doing what I am supposed to be doing.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33</a:t>
            </a:fld>
            <a:endParaRPr lang="en-US"/>
          </a:p>
        </p:txBody>
      </p:sp>
    </p:spTree>
    <p:extLst>
      <p:ext uri="{BB962C8B-B14F-4D97-AF65-F5344CB8AC3E}">
        <p14:creationId xmlns:p14="http://schemas.microsoft.com/office/powerpoint/2010/main" val="22549492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often see students with ADHD struggling to regulate their emotions. They find it hard to modulate and find perspective. They may even fixate on an emotion. </a:t>
            </a:r>
          </a:p>
          <a:p>
            <a:r>
              <a:rPr lang="en-US" dirty="0"/>
              <a:t>NOTE the DSM 5 does NOT recognize emotional management as part of ADHD. </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34</a:t>
            </a:fld>
            <a:endParaRPr lang="en-US"/>
          </a:p>
        </p:txBody>
      </p:sp>
    </p:spTree>
    <p:extLst>
      <p:ext uri="{BB962C8B-B14F-4D97-AF65-F5344CB8AC3E}">
        <p14:creationId xmlns:p14="http://schemas.microsoft.com/office/powerpoint/2010/main" val="5855553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Try practicing mindfulness as a whole class during mindful breaks or individually using  personal breaks. There are many apps you can use. </a:t>
            </a:r>
          </a:p>
        </p:txBody>
      </p:sp>
      <p:sp>
        <p:nvSpPr>
          <p:cNvPr id="4" name="Slide Number Placeholder 3"/>
          <p:cNvSpPr>
            <a:spLocks noGrp="1"/>
          </p:cNvSpPr>
          <p:nvPr>
            <p:ph type="sldNum" sz="quarter" idx="5"/>
          </p:nvPr>
        </p:nvSpPr>
        <p:spPr/>
        <p:txBody>
          <a:bodyPr/>
          <a:lstStyle/>
          <a:p>
            <a:fld id="{5748978C-5840-BF4D-A283-FDF0EF7895D9}" type="slidenum">
              <a:rPr lang="en-US" smtClean="0"/>
              <a:t>35</a:t>
            </a:fld>
            <a:endParaRPr lang="en-US"/>
          </a:p>
        </p:txBody>
      </p:sp>
    </p:spTree>
    <p:extLst>
      <p:ext uri="{BB962C8B-B14F-4D97-AF65-F5344CB8AC3E}">
        <p14:creationId xmlns:p14="http://schemas.microsoft.com/office/powerpoint/2010/main" val="27625595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Name It To Tame it strategy reduces frequency and intensity of emotions. When we are able to correctly name them, we reduce their power. Using books and curriculums based in social emotional learning we can teach an extensive emotional   vocabulary that  allows students to see the real issue. Naming it to tame it, helps us get ourselves off  the autopilot of ingrained behaviors and habitual responses. It lets us ‘name and tame’ the emotions we are experiencing, rather than being overwhelmed by them.</a:t>
            </a:r>
          </a:p>
        </p:txBody>
      </p:sp>
      <p:sp>
        <p:nvSpPr>
          <p:cNvPr id="4" name="Slide Number Placeholder 3"/>
          <p:cNvSpPr>
            <a:spLocks noGrp="1"/>
          </p:cNvSpPr>
          <p:nvPr>
            <p:ph type="sldNum" sz="quarter" idx="5"/>
          </p:nvPr>
        </p:nvSpPr>
        <p:spPr/>
        <p:txBody>
          <a:bodyPr/>
          <a:lstStyle/>
          <a:p>
            <a:fld id="{5748978C-5840-BF4D-A283-FDF0EF7895D9}" type="slidenum">
              <a:rPr lang="en-US" smtClean="0"/>
              <a:t>36</a:t>
            </a:fld>
            <a:endParaRPr lang="en-US"/>
          </a:p>
        </p:txBody>
      </p:sp>
    </p:spTree>
    <p:extLst>
      <p:ext uri="{BB962C8B-B14F-4D97-AF65-F5344CB8AC3E}">
        <p14:creationId xmlns:p14="http://schemas.microsoft.com/office/powerpoint/2010/main" val="518943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with ADHD may have a great long term memory, but struggle with recalling short term things. </a:t>
            </a:r>
            <a:r>
              <a:rPr lang="en-US" sz="1200" dirty="0">
                <a:latin typeface="Pond Free Me" pitchFamily="2" charset="0"/>
              </a:rPr>
              <a:t>They may find it difficult to remember one thing while focusing on something else- for example, listening to directions while trying to find their supplies. </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37</a:t>
            </a:fld>
            <a:endParaRPr lang="en-US"/>
          </a:p>
        </p:txBody>
      </p:sp>
    </p:spTree>
    <p:extLst>
      <p:ext uri="{BB962C8B-B14F-4D97-AF65-F5344CB8AC3E}">
        <p14:creationId xmlns:p14="http://schemas.microsoft.com/office/powerpoint/2010/main" val="34976121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dirty="0">
                <a:latin typeface="Pond Free Me" pitchFamily="2" charset="0"/>
              </a:rPr>
              <a:t>Can Plan </a:t>
            </a:r>
            <a:r>
              <a:rPr lang="en-US" sz="1200" u="none" dirty="0">
                <a:latin typeface="Pond Free Me" pitchFamily="2" charset="0"/>
              </a:rPr>
              <a:t> is a </a:t>
            </a:r>
            <a:r>
              <a:rPr lang="en-US" sz="1200" dirty="0">
                <a:latin typeface="Pond Free Me" pitchFamily="2" charset="0"/>
              </a:rPr>
              <a:t>Free App that allows students to create a step-by-step list. It helps break down multistep directions and allows you to personalize with pictures. </a:t>
            </a:r>
            <a:endParaRPr lang="en-US" sz="1200" u="sng" dirty="0">
              <a:latin typeface="Pond Free Me" pitchFamily="2" charset="0"/>
            </a:endParaRP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38</a:t>
            </a:fld>
            <a:endParaRPr lang="en-US"/>
          </a:p>
        </p:txBody>
      </p:sp>
    </p:spTree>
    <p:extLst>
      <p:ext uri="{BB962C8B-B14F-4D97-AF65-F5344CB8AC3E}">
        <p14:creationId xmlns:p14="http://schemas.microsoft.com/office/powerpoint/2010/main" val="26385385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Visual cues like stickers help jog the memory without words. You can put a sticker on their desk and simply point to it or lay a visual on their desk when they need the reminder. </a:t>
            </a:r>
          </a:p>
        </p:txBody>
      </p:sp>
      <p:sp>
        <p:nvSpPr>
          <p:cNvPr id="4" name="Slide Number Placeholder 3"/>
          <p:cNvSpPr>
            <a:spLocks noGrp="1"/>
          </p:cNvSpPr>
          <p:nvPr>
            <p:ph type="sldNum" sz="quarter" idx="5"/>
          </p:nvPr>
        </p:nvSpPr>
        <p:spPr/>
        <p:txBody>
          <a:bodyPr/>
          <a:lstStyle/>
          <a:p>
            <a:fld id="{5748978C-5840-BF4D-A283-FDF0EF7895D9}" type="slidenum">
              <a:rPr lang="en-US" smtClean="0"/>
              <a:t>39</a:t>
            </a:fld>
            <a:endParaRPr lang="en-US"/>
          </a:p>
        </p:txBody>
      </p:sp>
    </p:spTree>
    <p:extLst>
      <p:ext uri="{BB962C8B-B14F-4D97-AF65-F5344CB8AC3E}">
        <p14:creationId xmlns:p14="http://schemas.microsoft.com/office/powerpoint/2010/main" val="17540787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Hyperactive impulsive students are those that fidget, talk excessively and have little sense of danger. </a:t>
            </a:r>
            <a:r>
              <a:rPr lang="en-US" sz="1200" b="0" i="0" kern="1200" dirty="0">
                <a:solidFill>
                  <a:schemeClr val="tx1"/>
                </a:solidFill>
                <a:effectLst/>
                <a:latin typeface="+mn-lt"/>
                <a:ea typeface="+mn-ea"/>
                <a:cs typeface="+mn-cs"/>
              </a:rPr>
              <a:t>Girls with hyperactive-impulsive symptoms they are more likely to be seen as pushy, hyper-talkative or overemotional.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Inattentive type are students that make careless mistakes, don’t appear to listen, or seem organized.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Girls are m</a:t>
            </a:r>
            <a:r>
              <a:rPr lang="en-US" sz="1200" b="0" i="0" kern="1200" dirty="0">
                <a:solidFill>
                  <a:schemeClr val="tx1"/>
                </a:solidFill>
                <a:effectLst/>
                <a:latin typeface="+mn-lt"/>
                <a:ea typeface="+mn-ea"/>
                <a:cs typeface="+mn-cs"/>
              </a:rPr>
              <a:t>ore of them have only the inattentive symptoms of ADHD, but they get written off as dreamy or ditzy.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Combined must exhibit 6 out of 9 symptoms for each sub type. </a:t>
            </a:r>
          </a:p>
          <a:p>
            <a:br>
              <a:rPr lang="en-US" dirty="0"/>
            </a:br>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4</a:t>
            </a:fld>
            <a:endParaRPr lang="en-US"/>
          </a:p>
        </p:txBody>
      </p:sp>
    </p:spTree>
    <p:extLst>
      <p:ext uri="{BB962C8B-B14F-4D97-AF65-F5344CB8AC3E}">
        <p14:creationId xmlns:p14="http://schemas.microsoft.com/office/powerpoint/2010/main" val="26520767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action executive function is impaired, they may struggle with behavior, acting impulsively (hitting pushing), understanding the context of their interactions, and misunderstanding social cues or body language.</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40</a:t>
            </a:fld>
            <a:endParaRPr lang="en-US"/>
          </a:p>
        </p:txBody>
      </p:sp>
    </p:spTree>
    <p:extLst>
      <p:ext uri="{BB962C8B-B14F-4D97-AF65-F5344CB8AC3E}">
        <p14:creationId xmlns:p14="http://schemas.microsoft.com/office/powerpoint/2010/main" val="26717794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latin typeface="Pond Free Me" charset="0"/>
                <a:ea typeface="Pond Free Me" charset="0"/>
                <a:cs typeface="Pond Free Me" charset="0"/>
              </a:rPr>
              <a:t>Give the student a small dry erase board. </a:t>
            </a:r>
          </a:p>
          <a:p>
            <a:pPr algn="l"/>
            <a:endParaRPr lang="en-US" sz="1200" dirty="0">
              <a:latin typeface="Pond Free Me" charset="0"/>
              <a:ea typeface="Pond Free Me" charset="0"/>
              <a:cs typeface="Pond Free Me" charset="0"/>
            </a:endParaRPr>
          </a:p>
          <a:p>
            <a:pPr algn="l"/>
            <a:r>
              <a:rPr lang="en-US" sz="1200" dirty="0">
                <a:latin typeface="Pond Free Me" charset="0"/>
                <a:ea typeface="Pond Free Me" charset="0"/>
                <a:cs typeface="Pond Free Me" charset="0"/>
              </a:rPr>
              <a:t>When they get excited when you are teaching, have them write or draw what they want to say on the board. </a:t>
            </a:r>
          </a:p>
          <a:p>
            <a:pPr algn="l"/>
            <a:endParaRPr lang="en-US" sz="1200" dirty="0">
              <a:latin typeface="Pond Free Me" charset="0"/>
              <a:ea typeface="Pond Free Me" charset="0"/>
              <a:cs typeface="Pond Free Me" charset="0"/>
            </a:endParaRPr>
          </a:p>
          <a:p>
            <a:pPr algn="l"/>
            <a:r>
              <a:rPr lang="en-US" sz="1200" dirty="0">
                <a:latin typeface="Pond Free Me" charset="0"/>
                <a:ea typeface="Pond Free Me" charset="0"/>
                <a:cs typeface="Pond Free Me" charset="0"/>
              </a:rPr>
              <a:t>Teach them to hold up their board and you give them a thumbs up which let’s them know you see what they wanted to say/blurt. You must give them a signal that you’ve seen it and they’ve been recognized or they will blurt!</a:t>
            </a:r>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41</a:t>
            </a:fld>
            <a:endParaRPr lang="en-US"/>
          </a:p>
        </p:txBody>
      </p:sp>
    </p:spTree>
    <p:extLst>
      <p:ext uri="{BB962C8B-B14F-4D97-AF65-F5344CB8AC3E}">
        <p14:creationId xmlns:p14="http://schemas.microsoft.com/office/powerpoint/2010/main" val="7428504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visual and auditory signals also help. Combine hand movements or ASL with your directions. A wind chime is a great way to call attention without having to raise your voice. You can also use the wind chime in a 1-2-3 method. 1: I ring the chime and you listen to the direction. 2: I ring the chime and you imagine yourself following the direction. 3: I ring the chime and you show me you can follow the direction. </a:t>
            </a:r>
          </a:p>
        </p:txBody>
      </p:sp>
      <p:sp>
        <p:nvSpPr>
          <p:cNvPr id="4" name="Slide Number Placeholder 3"/>
          <p:cNvSpPr>
            <a:spLocks noGrp="1"/>
          </p:cNvSpPr>
          <p:nvPr>
            <p:ph type="sldNum" sz="quarter" idx="5"/>
          </p:nvPr>
        </p:nvSpPr>
        <p:spPr/>
        <p:txBody>
          <a:bodyPr/>
          <a:lstStyle/>
          <a:p>
            <a:fld id="{5748978C-5840-BF4D-A283-FDF0EF7895D9}" type="slidenum">
              <a:rPr lang="en-US" smtClean="0"/>
              <a:t>42</a:t>
            </a:fld>
            <a:endParaRPr lang="en-US"/>
          </a:p>
        </p:txBody>
      </p:sp>
    </p:spTree>
    <p:extLst>
      <p:ext uri="{BB962C8B-B14F-4D97-AF65-F5344CB8AC3E}">
        <p14:creationId xmlns:p14="http://schemas.microsoft.com/office/powerpoint/2010/main" val="10949231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tx1"/>
                </a:solidFill>
              </a:rPr>
              <a:t>Other tips for success include: </a:t>
            </a:r>
            <a:r>
              <a:rPr lang="en-US" sz="1200" dirty="0">
                <a:solidFill>
                  <a:schemeClr val="tx1"/>
                </a:solidFill>
                <a:latin typeface="Pond Free Me" pitchFamily="2" charset="0"/>
              </a:rPr>
              <a:t>give clear, short, specific directions. Having the student repeat the directions back to you so you can see what they caught or missed. State, pause,  and then repeat the direction.</a:t>
            </a:r>
          </a:p>
          <a:p>
            <a:pPr marL="457200" indent="-228600" algn="l">
              <a:lnSpc>
                <a:spcPct val="90000"/>
              </a:lnSpc>
              <a:spcAft>
                <a:spcPts val="600"/>
              </a:spcAft>
              <a:buFont typeface="Arial" panose="020B0604020202020204" pitchFamily="34" charset="0"/>
              <a:buChar char="•"/>
            </a:pPr>
            <a:endParaRPr lang="en-US" sz="1200" dirty="0">
              <a:solidFill>
                <a:schemeClr val="tx1"/>
              </a:solidFill>
              <a:latin typeface="Pond Free Me" pitchFamily="2" charset="0"/>
            </a:endParaRPr>
          </a:p>
          <a:p>
            <a:pPr indent="-228600" algn="l">
              <a:lnSpc>
                <a:spcPct val="90000"/>
              </a:lnSpc>
              <a:spcAft>
                <a:spcPts val="600"/>
              </a:spcAft>
              <a:buFont typeface="Arial" panose="020B0604020202020204" pitchFamily="34" charset="0"/>
              <a:buChar char="•"/>
            </a:pPr>
            <a:endParaRPr lang="en-US" sz="1200" dirty="0">
              <a:solidFill>
                <a:schemeClr val="tx1"/>
              </a:solidFill>
              <a:latin typeface="Pond Free Me" pitchFamily="2" charset="0"/>
            </a:endParaRPr>
          </a:p>
          <a:p>
            <a:pPr indent="-228600" algn="l">
              <a:lnSpc>
                <a:spcPct val="90000"/>
              </a:lnSpc>
              <a:spcAft>
                <a:spcPts val="600"/>
              </a:spcAft>
              <a:buFont typeface="Arial" panose="020B0604020202020204" pitchFamily="34" charset="0"/>
              <a:buChar char="•"/>
            </a:pPr>
            <a:endParaRPr lang="en-US" sz="1200" dirty="0">
              <a:solidFill>
                <a:schemeClr val="tx1"/>
              </a:solidFill>
              <a:latin typeface="Pond Free Me" pitchFamily="2" charset="0"/>
            </a:endParaRPr>
          </a:p>
          <a:p>
            <a:pPr indent="-228600" algn="l">
              <a:lnSpc>
                <a:spcPct val="90000"/>
              </a:lnSpc>
              <a:spcAft>
                <a:spcPts val="600"/>
              </a:spcAft>
              <a:buFont typeface="Arial" panose="020B0604020202020204" pitchFamily="34" charset="0"/>
              <a:buChar char="•"/>
            </a:pPr>
            <a:endParaRPr lang="en-US" sz="1200" dirty="0">
              <a:solidFill>
                <a:schemeClr val="tx1"/>
              </a:solidFill>
              <a:latin typeface="Pond Free Me" pitchFamily="2" charset="0"/>
            </a:endParaRPr>
          </a:p>
          <a:p>
            <a:pPr indent="-228600" algn="l">
              <a:lnSpc>
                <a:spcPct val="90000"/>
              </a:lnSpc>
              <a:spcAft>
                <a:spcPts val="600"/>
              </a:spcAft>
              <a:buFont typeface="Arial" panose="020B0604020202020204" pitchFamily="34" charset="0"/>
              <a:buChar char="•"/>
            </a:pPr>
            <a:endParaRPr lang="en-US" sz="1200" dirty="0">
              <a:solidFill>
                <a:schemeClr val="tx1"/>
              </a:solidFill>
              <a:latin typeface="Pond Free Me" pitchFamily="2" charset="0"/>
            </a:endParaRPr>
          </a:p>
          <a:p>
            <a:pPr algn="l"/>
            <a:endParaRPr lang="en-US" dirty="0">
              <a:solidFill>
                <a:schemeClr val="tx1"/>
              </a:solidFill>
            </a:endParaRPr>
          </a:p>
        </p:txBody>
      </p:sp>
      <p:sp>
        <p:nvSpPr>
          <p:cNvPr id="4" name="Slide Number Placeholder 3"/>
          <p:cNvSpPr>
            <a:spLocks noGrp="1"/>
          </p:cNvSpPr>
          <p:nvPr>
            <p:ph type="sldNum" sz="quarter" idx="5"/>
          </p:nvPr>
        </p:nvSpPr>
        <p:spPr/>
        <p:txBody>
          <a:bodyPr/>
          <a:lstStyle/>
          <a:p>
            <a:fld id="{5748978C-5840-BF4D-A283-FDF0EF7895D9}" type="slidenum">
              <a:rPr lang="en-US" smtClean="0"/>
              <a:t>43</a:t>
            </a:fld>
            <a:endParaRPr lang="en-US"/>
          </a:p>
        </p:txBody>
      </p:sp>
    </p:spTree>
    <p:extLst>
      <p:ext uri="{BB962C8B-B14F-4D97-AF65-F5344CB8AC3E}">
        <p14:creationId xmlns:p14="http://schemas.microsoft.com/office/powerpoint/2010/main" val="29937585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the student teach parents and teachers about their system. If they get stuck you know there is an area that needs clarifying. Use apps like Snap and Read, Natural Reader, Talkie, or Text to Speech with students that struggle with extended reading. </a:t>
            </a:r>
          </a:p>
        </p:txBody>
      </p:sp>
      <p:sp>
        <p:nvSpPr>
          <p:cNvPr id="4" name="Slide Number Placeholder 3"/>
          <p:cNvSpPr>
            <a:spLocks noGrp="1"/>
          </p:cNvSpPr>
          <p:nvPr>
            <p:ph type="sldNum" sz="quarter" idx="5"/>
          </p:nvPr>
        </p:nvSpPr>
        <p:spPr/>
        <p:txBody>
          <a:bodyPr/>
          <a:lstStyle/>
          <a:p>
            <a:fld id="{5748978C-5840-BF4D-A283-FDF0EF7895D9}" type="slidenum">
              <a:rPr lang="en-US" smtClean="0"/>
              <a:t>44</a:t>
            </a:fld>
            <a:endParaRPr lang="en-US"/>
          </a:p>
        </p:txBody>
      </p:sp>
    </p:spTree>
    <p:extLst>
      <p:ext uri="{BB962C8B-B14F-4D97-AF65-F5344CB8AC3E}">
        <p14:creationId xmlns:p14="http://schemas.microsoft.com/office/powerpoint/2010/main" val="9596557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picture of the expectation. For example, instead of simply saying your room needs to be clean have a picture of what a clean room should look like. </a:t>
            </a:r>
          </a:p>
        </p:txBody>
      </p:sp>
      <p:sp>
        <p:nvSpPr>
          <p:cNvPr id="4" name="Slide Number Placeholder 3"/>
          <p:cNvSpPr>
            <a:spLocks noGrp="1"/>
          </p:cNvSpPr>
          <p:nvPr>
            <p:ph type="sldNum" sz="quarter" idx="5"/>
          </p:nvPr>
        </p:nvSpPr>
        <p:spPr/>
        <p:txBody>
          <a:bodyPr/>
          <a:lstStyle/>
          <a:p>
            <a:fld id="{5748978C-5840-BF4D-A283-FDF0EF7895D9}" type="slidenum">
              <a:rPr lang="en-US" smtClean="0"/>
              <a:t>45</a:t>
            </a:fld>
            <a:endParaRPr lang="en-US"/>
          </a:p>
        </p:txBody>
      </p:sp>
    </p:spTree>
    <p:extLst>
      <p:ext uri="{BB962C8B-B14F-4D97-AF65-F5344CB8AC3E}">
        <p14:creationId xmlns:p14="http://schemas.microsoft.com/office/powerpoint/2010/main" val="4472183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strategy for the whole class. Write numbers on the board- for example 1-9. Each time they blurt during a specific time (ex. Science) erase a number. When the class is almost up look at how many numbers are left- if they have 5 then they earn 5 minutes of a reward. </a:t>
            </a:r>
          </a:p>
          <a:p>
            <a:r>
              <a:rPr lang="en-US" dirty="0"/>
              <a:t>For students that blurt a lot remember to give them opportunities to earn back a number and give them 3 strikes before they have lost it and you erase it. </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46</a:t>
            </a:fld>
            <a:endParaRPr lang="en-US"/>
          </a:p>
        </p:txBody>
      </p:sp>
    </p:spTree>
    <p:extLst>
      <p:ext uri="{BB962C8B-B14F-4D97-AF65-F5344CB8AC3E}">
        <p14:creationId xmlns:p14="http://schemas.microsoft.com/office/powerpoint/2010/main" val="149058574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some wonderful books that support students and their families. </a:t>
            </a:r>
          </a:p>
        </p:txBody>
      </p:sp>
      <p:sp>
        <p:nvSpPr>
          <p:cNvPr id="4" name="Slide Number Placeholder 3"/>
          <p:cNvSpPr>
            <a:spLocks noGrp="1"/>
          </p:cNvSpPr>
          <p:nvPr>
            <p:ph type="sldNum" sz="quarter" idx="5"/>
          </p:nvPr>
        </p:nvSpPr>
        <p:spPr/>
        <p:txBody>
          <a:bodyPr/>
          <a:lstStyle/>
          <a:p>
            <a:fld id="{5748978C-5840-BF4D-A283-FDF0EF7895D9}" type="slidenum">
              <a:rPr lang="en-US" smtClean="0"/>
              <a:t>47</a:t>
            </a:fld>
            <a:endParaRPr lang="en-US"/>
          </a:p>
        </p:txBody>
      </p:sp>
    </p:spTree>
    <p:extLst>
      <p:ext uri="{BB962C8B-B14F-4D97-AF65-F5344CB8AC3E}">
        <p14:creationId xmlns:p14="http://schemas.microsoft.com/office/powerpoint/2010/main" val="2392162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apps that encourage mindfulness, help students stay organized, and novel effect helps bring picture books to life with sound effects which tap into the interest based nervous system. </a:t>
            </a:r>
          </a:p>
        </p:txBody>
      </p:sp>
      <p:sp>
        <p:nvSpPr>
          <p:cNvPr id="4" name="Slide Number Placeholder 3"/>
          <p:cNvSpPr>
            <a:spLocks noGrp="1"/>
          </p:cNvSpPr>
          <p:nvPr>
            <p:ph type="sldNum" sz="quarter" idx="5"/>
          </p:nvPr>
        </p:nvSpPr>
        <p:spPr/>
        <p:txBody>
          <a:bodyPr/>
          <a:lstStyle/>
          <a:p>
            <a:fld id="{5748978C-5840-BF4D-A283-FDF0EF7895D9}" type="slidenum">
              <a:rPr lang="en-US" smtClean="0"/>
              <a:t>48</a:t>
            </a:fld>
            <a:endParaRPr lang="en-US"/>
          </a:p>
        </p:txBody>
      </p:sp>
    </p:spTree>
    <p:extLst>
      <p:ext uri="{BB962C8B-B14F-4D97-AF65-F5344CB8AC3E}">
        <p14:creationId xmlns:p14="http://schemas.microsoft.com/office/powerpoint/2010/main" val="33527343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resources online including these. </a:t>
            </a:r>
          </a:p>
        </p:txBody>
      </p:sp>
      <p:sp>
        <p:nvSpPr>
          <p:cNvPr id="4" name="Slide Number Placeholder 3"/>
          <p:cNvSpPr>
            <a:spLocks noGrp="1"/>
          </p:cNvSpPr>
          <p:nvPr>
            <p:ph type="sldNum" sz="quarter" idx="5"/>
          </p:nvPr>
        </p:nvSpPr>
        <p:spPr/>
        <p:txBody>
          <a:bodyPr/>
          <a:lstStyle/>
          <a:p>
            <a:fld id="{5748978C-5840-BF4D-A283-FDF0EF7895D9}" type="slidenum">
              <a:rPr lang="en-US" smtClean="0"/>
              <a:t>49</a:t>
            </a:fld>
            <a:endParaRPr lang="en-US"/>
          </a:p>
        </p:txBody>
      </p:sp>
    </p:spTree>
    <p:extLst>
      <p:ext uri="{BB962C8B-B14F-4D97-AF65-F5344CB8AC3E}">
        <p14:creationId xmlns:p14="http://schemas.microsoft.com/office/powerpoint/2010/main" val="3315028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ADHD traits also sound like other diagnosis or trauma. It’s important to consider the overlap of trauma so that our ADHD support strategies are also trauma informed</a:t>
            </a:r>
          </a:p>
        </p:txBody>
      </p:sp>
      <p:sp>
        <p:nvSpPr>
          <p:cNvPr id="4" name="Slide Number Placeholder 3"/>
          <p:cNvSpPr>
            <a:spLocks noGrp="1"/>
          </p:cNvSpPr>
          <p:nvPr>
            <p:ph type="sldNum" sz="quarter" idx="5"/>
          </p:nvPr>
        </p:nvSpPr>
        <p:spPr/>
        <p:txBody>
          <a:bodyPr/>
          <a:lstStyle/>
          <a:p>
            <a:fld id="{5748978C-5840-BF4D-A283-FDF0EF7895D9}" type="slidenum">
              <a:rPr lang="en-US" smtClean="0"/>
              <a:t>5</a:t>
            </a:fld>
            <a:endParaRPr lang="en-US"/>
          </a:p>
        </p:txBody>
      </p:sp>
    </p:spTree>
    <p:extLst>
      <p:ext uri="{BB962C8B-B14F-4D97-AF65-F5344CB8AC3E}">
        <p14:creationId xmlns:p14="http://schemas.microsoft.com/office/powerpoint/2010/main" val="3910274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REMEMBER:  IT'S MORE THAN JUST "THEY WON'T SIT STILL"</a:t>
            </a:r>
          </a:p>
          <a:p>
            <a:r>
              <a:rPr lang="en-US" dirty="0"/>
              <a:t>ADHD impacts our executive functioning. Our executive function regulates, controls and manages our thoughts and actions</a:t>
            </a:r>
          </a:p>
          <a:p>
            <a:r>
              <a:rPr lang="en-US" dirty="0"/>
              <a:t>it affects our ability to plan, reason and monitor. It also affects our inhibition, attention, and ability to be flexible in our thinking</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6</a:t>
            </a:fld>
            <a:endParaRPr lang="en-US"/>
          </a:p>
        </p:txBody>
      </p:sp>
    </p:spTree>
    <p:extLst>
      <p:ext uri="{BB962C8B-B14F-4D97-AF65-F5344CB8AC3E}">
        <p14:creationId xmlns:p14="http://schemas.microsoft.com/office/powerpoint/2010/main" val="33266489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Imagine it like this: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drive out into the country and your cell phone signal starts to fade. </a:t>
            </a:r>
            <a:r>
              <a:rPr lang="en-US" sz="1200" dirty="0">
                <a:latin typeface="Pond Free Me" pitchFamily="2" charset="0"/>
              </a:rPr>
              <a:t>The brain is not catching the “signal”- the signal is fading in and out like a poor cellphone signal. </a:t>
            </a:r>
          </a:p>
          <a:p>
            <a:endParaRPr lang="en-US" dirty="0"/>
          </a:p>
        </p:txBody>
      </p:sp>
      <p:sp>
        <p:nvSpPr>
          <p:cNvPr id="4" name="Slide Number Placeholder 3"/>
          <p:cNvSpPr>
            <a:spLocks noGrp="1"/>
          </p:cNvSpPr>
          <p:nvPr>
            <p:ph type="sldNum" sz="quarter" idx="5"/>
          </p:nvPr>
        </p:nvSpPr>
        <p:spPr/>
        <p:txBody>
          <a:bodyPr/>
          <a:lstStyle/>
          <a:p>
            <a:fld id="{5748978C-5840-BF4D-A283-FDF0EF7895D9}" type="slidenum">
              <a:rPr lang="en-US" smtClean="0"/>
              <a:t>7</a:t>
            </a:fld>
            <a:endParaRPr lang="en-US"/>
          </a:p>
        </p:txBody>
      </p:sp>
    </p:spTree>
    <p:extLst>
      <p:ext uri="{BB962C8B-B14F-4D97-AF65-F5344CB8AC3E}">
        <p14:creationId xmlns:p14="http://schemas.microsoft.com/office/powerpoint/2010/main" val="18481254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they totally pay attention when they are playing video games!</a:t>
            </a:r>
          </a:p>
        </p:txBody>
      </p:sp>
      <p:sp>
        <p:nvSpPr>
          <p:cNvPr id="4" name="Slide Number Placeholder 3"/>
          <p:cNvSpPr>
            <a:spLocks noGrp="1"/>
          </p:cNvSpPr>
          <p:nvPr>
            <p:ph type="sldNum" sz="quarter" idx="5"/>
          </p:nvPr>
        </p:nvSpPr>
        <p:spPr/>
        <p:txBody>
          <a:bodyPr/>
          <a:lstStyle/>
          <a:p>
            <a:fld id="{5748978C-5840-BF4D-A283-FDF0EF7895D9}" type="slidenum">
              <a:rPr lang="en-US" smtClean="0"/>
              <a:t>8</a:t>
            </a:fld>
            <a:endParaRPr lang="en-US"/>
          </a:p>
        </p:txBody>
      </p:sp>
    </p:spTree>
    <p:extLst>
      <p:ext uri="{BB962C8B-B14F-4D97-AF65-F5344CB8AC3E}">
        <p14:creationId xmlns:p14="http://schemas.microsoft.com/office/powerpoint/2010/main" val="25725341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because of the interest based nervous system. When something is of high interest it is competitive and novel. The sense of urgency creates a state of undivided attention. So all of a sudden they are able to hyper focus.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may want to show this video here: </a:t>
            </a:r>
            <a:r>
              <a:rPr lang="en-US" dirty="0">
                <a:hlinkClick r:id="rId3"/>
              </a:rPr>
              <a:t>https://www.youtube.com/watch?time_continue=1&amp;v=_5pQq-N-Okg</a:t>
            </a:r>
            <a:endParaRPr lang="en-US" dirty="0"/>
          </a:p>
          <a:p>
            <a:endParaRPr lang="en-US" dirty="0"/>
          </a:p>
        </p:txBody>
      </p:sp>
      <p:sp>
        <p:nvSpPr>
          <p:cNvPr id="4" name="Slide Number Placeholder 3"/>
          <p:cNvSpPr>
            <a:spLocks noGrp="1"/>
          </p:cNvSpPr>
          <p:nvPr>
            <p:ph type="sldNum" sz="quarter" idx="10"/>
          </p:nvPr>
        </p:nvSpPr>
        <p:spPr/>
        <p:txBody>
          <a:bodyPr/>
          <a:lstStyle/>
          <a:p>
            <a:fld id="{5748978C-5840-BF4D-A283-FDF0EF7895D9}" type="slidenum">
              <a:rPr lang="en-US" smtClean="0"/>
              <a:t>9</a:t>
            </a:fld>
            <a:endParaRPr lang="en-US"/>
          </a:p>
        </p:txBody>
      </p:sp>
    </p:spTree>
    <p:extLst>
      <p:ext uri="{BB962C8B-B14F-4D97-AF65-F5344CB8AC3E}">
        <p14:creationId xmlns:p14="http://schemas.microsoft.com/office/powerpoint/2010/main" val="14875038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1F11FF4-1CA0-DC45-9473-4126F728E215}" type="datetimeFigureOut">
              <a:rPr lang="en-US" smtClean="0"/>
              <a:t>7/10/22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99A128-0766-404A-A109-71406AB6FC24}" type="slidenum">
              <a:rPr lang="en-US" smtClean="0"/>
              <a:t>‹#›</a:t>
            </a:fld>
            <a:endParaRPr lang="en-US"/>
          </a:p>
        </p:txBody>
      </p:sp>
    </p:spTree>
    <p:extLst>
      <p:ext uri="{BB962C8B-B14F-4D97-AF65-F5344CB8AC3E}">
        <p14:creationId xmlns:p14="http://schemas.microsoft.com/office/powerpoint/2010/main" val="80298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1F11FF4-1CA0-DC45-9473-4126F728E215}" type="datetimeFigureOut">
              <a:rPr lang="en-US" smtClean="0"/>
              <a:t>7/10/22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99A128-0766-404A-A109-71406AB6FC24}" type="slidenum">
              <a:rPr lang="en-US" smtClean="0"/>
              <a:t>‹#›</a:t>
            </a:fld>
            <a:endParaRPr lang="en-US"/>
          </a:p>
        </p:txBody>
      </p:sp>
    </p:spTree>
    <p:extLst>
      <p:ext uri="{BB962C8B-B14F-4D97-AF65-F5344CB8AC3E}">
        <p14:creationId xmlns:p14="http://schemas.microsoft.com/office/powerpoint/2010/main" val="78922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1F11FF4-1CA0-DC45-9473-4126F728E215}" type="datetimeFigureOut">
              <a:rPr lang="en-US" smtClean="0"/>
              <a:t>7/10/22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99A128-0766-404A-A109-71406AB6FC24}" type="slidenum">
              <a:rPr lang="en-US" smtClean="0"/>
              <a:t>‹#›</a:t>
            </a:fld>
            <a:endParaRPr lang="en-US"/>
          </a:p>
        </p:txBody>
      </p:sp>
    </p:spTree>
    <p:extLst>
      <p:ext uri="{BB962C8B-B14F-4D97-AF65-F5344CB8AC3E}">
        <p14:creationId xmlns:p14="http://schemas.microsoft.com/office/powerpoint/2010/main" val="14524422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1F11FF4-1CA0-DC45-9473-4126F728E215}" type="datetimeFigureOut">
              <a:rPr lang="en-US" smtClean="0"/>
              <a:t>7/10/22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99A128-0766-404A-A109-71406AB6FC24}" type="slidenum">
              <a:rPr lang="en-US" smtClean="0"/>
              <a:t>‹#›</a:t>
            </a:fld>
            <a:endParaRPr lang="en-US"/>
          </a:p>
        </p:txBody>
      </p:sp>
    </p:spTree>
    <p:extLst>
      <p:ext uri="{BB962C8B-B14F-4D97-AF65-F5344CB8AC3E}">
        <p14:creationId xmlns:p14="http://schemas.microsoft.com/office/powerpoint/2010/main" val="953512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F11FF4-1CA0-DC45-9473-4126F728E215}" type="datetimeFigureOut">
              <a:rPr lang="en-US" smtClean="0"/>
              <a:t>7/10/22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99A128-0766-404A-A109-71406AB6FC24}" type="slidenum">
              <a:rPr lang="en-US" smtClean="0"/>
              <a:t>‹#›</a:t>
            </a:fld>
            <a:endParaRPr lang="en-US"/>
          </a:p>
        </p:txBody>
      </p:sp>
    </p:spTree>
    <p:extLst>
      <p:ext uri="{BB962C8B-B14F-4D97-AF65-F5344CB8AC3E}">
        <p14:creationId xmlns:p14="http://schemas.microsoft.com/office/powerpoint/2010/main" val="1154302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1F11FF4-1CA0-DC45-9473-4126F728E215}" type="datetimeFigureOut">
              <a:rPr lang="en-US" smtClean="0"/>
              <a:t>7/10/22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99A128-0766-404A-A109-71406AB6FC24}" type="slidenum">
              <a:rPr lang="en-US" smtClean="0"/>
              <a:t>‹#›</a:t>
            </a:fld>
            <a:endParaRPr lang="en-US"/>
          </a:p>
        </p:txBody>
      </p:sp>
    </p:spTree>
    <p:extLst>
      <p:ext uri="{BB962C8B-B14F-4D97-AF65-F5344CB8AC3E}">
        <p14:creationId xmlns:p14="http://schemas.microsoft.com/office/powerpoint/2010/main" val="21430232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1F11FF4-1CA0-DC45-9473-4126F728E215}" type="datetimeFigureOut">
              <a:rPr lang="en-US" smtClean="0"/>
              <a:t>7/10/22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99A128-0766-404A-A109-71406AB6FC24}" type="slidenum">
              <a:rPr lang="en-US" smtClean="0"/>
              <a:t>‹#›</a:t>
            </a:fld>
            <a:endParaRPr lang="en-US"/>
          </a:p>
        </p:txBody>
      </p:sp>
    </p:spTree>
    <p:extLst>
      <p:ext uri="{BB962C8B-B14F-4D97-AF65-F5344CB8AC3E}">
        <p14:creationId xmlns:p14="http://schemas.microsoft.com/office/powerpoint/2010/main" val="195799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1F11FF4-1CA0-DC45-9473-4126F728E215}" type="datetimeFigureOut">
              <a:rPr lang="en-US" smtClean="0"/>
              <a:t>7/10/22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99A128-0766-404A-A109-71406AB6FC24}" type="slidenum">
              <a:rPr lang="en-US" smtClean="0"/>
              <a:t>‹#›</a:t>
            </a:fld>
            <a:endParaRPr lang="en-US"/>
          </a:p>
        </p:txBody>
      </p:sp>
    </p:spTree>
    <p:extLst>
      <p:ext uri="{BB962C8B-B14F-4D97-AF65-F5344CB8AC3E}">
        <p14:creationId xmlns:p14="http://schemas.microsoft.com/office/powerpoint/2010/main" val="865114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F11FF4-1CA0-DC45-9473-4126F728E215}" type="datetimeFigureOut">
              <a:rPr lang="en-US" smtClean="0"/>
              <a:t>7/10/22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99A128-0766-404A-A109-71406AB6FC24}" type="slidenum">
              <a:rPr lang="en-US" smtClean="0"/>
              <a:t>‹#›</a:t>
            </a:fld>
            <a:endParaRPr lang="en-US"/>
          </a:p>
        </p:txBody>
      </p:sp>
    </p:spTree>
    <p:extLst>
      <p:ext uri="{BB962C8B-B14F-4D97-AF65-F5344CB8AC3E}">
        <p14:creationId xmlns:p14="http://schemas.microsoft.com/office/powerpoint/2010/main" val="15230442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1F11FF4-1CA0-DC45-9473-4126F728E215}" type="datetimeFigureOut">
              <a:rPr lang="en-US" smtClean="0"/>
              <a:t>7/10/22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99A128-0766-404A-A109-71406AB6FC24}" type="slidenum">
              <a:rPr lang="en-US" smtClean="0"/>
              <a:t>‹#›</a:t>
            </a:fld>
            <a:endParaRPr lang="en-US"/>
          </a:p>
        </p:txBody>
      </p:sp>
    </p:spTree>
    <p:extLst>
      <p:ext uri="{BB962C8B-B14F-4D97-AF65-F5344CB8AC3E}">
        <p14:creationId xmlns:p14="http://schemas.microsoft.com/office/powerpoint/2010/main" val="19465161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1F11FF4-1CA0-DC45-9473-4126F728E215}" type="datetimeFigureOut">
              <a:rPr lang="en-US" smtClean="0"/>
              <a:t>7/10/22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99A128-0766-404A-A109-71406AB6FC24}" type="slidenum">
              <a:rPr lang="en-US" smtClean="0"/>
              <a:t>‹#›</a:t>
            </a:fld>
            <a:endParaRPr lang="en-US"/>
          </a:p>
        </p:txBody>
      </p:sp>
    </p:spTree>
    <p:extLst>
      <p:ext uri="{BB962C8B-B14F-4D97-AF65-F5344CB8AC3E}">
        <p14:creationId xmlns:p14="http://schemas.microsoft.com/office/powerpoint/2010/main" val="3302983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F11FF4-1CA0-DC45-9473-4126F728E215}" type="datetimeFigureOut">
              <a:rPr lang="en-US" smtClean="0"/>
              <a:t>7/10/22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99A128-0766-404A-A109-71406AB6FC24}" type="slidenum">
              <a:rPr lang="en-US" smtClean="0"/>
              <a:t>‹#›</a:t>
            </a:fld>
            <a:endParaRPr lang="en-US"/>
          </a:p>
        </p:txBody>
      </p:sp>
    </p:spTree>
    <p:extLst>
      <p:ext uri="{BB962C8B-B14F-4D97-AF65-F5344CB8AC3E}">
        <p14:creationId xmlns:p14="http://schemas.microsoft.com/office/powerpoint/2010/main" val="9657143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hyperlink" Target="https://www.sciencedirect.com/topics/psychology/cognitive-performance"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40.tiff"/></Relationships>
</file>

<file path=ppt/slides/_rels/slide43.xml.rels><?xml version="1.0" encoding="UTF-8" standalone="yes"?>
<Relationships xmlns="http://schemas.openxmlformats.org/package/2006/relationships"><Relationship Id="rId3" Type="http://schemas.openxmlformats.org/officeDocument/2006/relationships/image" Target="../media/image41.tiff"/><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4.tiff"/><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8" Type="http://schemas.openxmlformats.org/officeDocument/2006/relationships/image" Target="../media/image50.tiff"/><Relationship Id="rId13" Type="http://schemas.openxmlformats.org/officeDocument/2006/relationships/image" Target="../media/image55.tiff"/><Relationship Id="rId3" Type="http://schemas.openxmlformats.org/officeDocument/2006/relationships/image" Target="../media/image45.tiff"/><Relationship Id="rId7" Type="http://schemas.openxmlformats.org/officeDocument/2006/relationships/image" Target="../media/image49.tiff"/><Relationship Id="rId12" Type="http://schemas.openxmlformats.org/officeDocument/2006/relationships/image" Target="../media/image54.tiff"/><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48.tiff"/><Relationship Id="rId11" Type="http://schemas.openxmlformats.org/officeDocument/2006/relationships/image" Target="../media/image53.tiff"/><Relationship Id="rId5" Type="http://schemas.openxmlformats.org/officeDocument/2006/relationships/image" Target="../media/image47.tiff"/><Relationship Id="rId10" Type="http://schemas.openxmlformats.org/officeDocument/2006/relationships/image" Target="../media/image52.png"/><Relationship Id="rId4" Type="http://schemas.openxmlformats.org/officeDocument/2006/relationships/image" Target="../media/image46.tiff"/><Relationship Id="rId9" Type="http://schemas.openxmlformats.org/officeDocument/2006/relationships/image" Target="../media/image51.tiff"/><Relationship Id="rId14" Type="http://schemas.openxmlformats.org/officeDocument/2006/relationships/image" Target="../media/image56.tiff"/></Relationships>
</file>

<file path=ppt/slides/_rels/slide48.xml.rels><?xml version="1.0" encoding="UTF-8" standalone="yes"?>
<Relationships xmlns="http://schemas.openxmlformats.org/package/2006/relationships"><Relationship Id="rId3" Type="http://schemas.openxmlformats.org/officeDocument/2006/relationships/image" Target="../media/image57.tiff"/><Relationship Id="rId7" Type="http://schemas.openxmlformats.org/officeDocument/2006/relationships/image" Target="../media/image60.tiff"/><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59.tiff"/><Relationship Id="rId5" Type="http://schemas.openxmlformats.org/officeDocument/2006/relationships/image" Target="../media/image35.tiff"/><Relationship Id="rId4" Type="http://schemas.openxmlformats.org/officeDocument/2006/relationships/image" Target="../media/image58.tiff"/></Relationships>
</file>

<file path=ppt/slides/_rels/slide49.xml.rels><?xml version="1.0" encoding="UTF-8" standalone="yes"?>
<Relationships xmlns="http://schemas.openxmlformats.org/package/2006/relationships"><Relationship Id="rId3" Type="http://schemas.openxmlformats.org/officeDocument/2006/relationships/hyperlink" Target="https://www.additudemag.com/" TargetMode="External"/><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time_continue=1&amp;v=_5pQq-N-Okg"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tif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E413A4-E271-5D41-A5DA-2B02115FD20E}"/>
              </a:ext>
            </a:extLst>
          </p:cNvPr>
          <p:cNvPicPr>
            <a:picLocks noChangeAspect="1"/>
          </p:cNvPicPr>
          <p:nvPr/>
        </p:nvPicPr>
        <p:blipFill>
          <a:blip r:embed="rId3">
            <a:alphaModFix amt="90000"/>
          </a:blip>
          <a:stretch>
            <a:fillRect/>
          </a:stretch>
        </p:blipFill>
        <p:spPr>
          <a:xfrm rot="21218592">
            <a:off x="-435736" y="-105108"/>
            <a:ext cx="12973618" cy="7011986"/>
          </a:xfrm>
          <a:prstGeom prst="rect">
            <a:avLst/>
          </a:prstGeom>
        </p:spPr>
      </p:pic>
      <p:sp>
        <p:nvSpPr>
          <p:cNvPr id="2" name="Title 1"/>
          <p:cNvSpPr>
            <a:spLocks noGrp="1"/>
          </p:cNvSpPr>
          <p:nvPr>
            <p:ph type="ctrTitle"/>
          </p:nvPr>
        </p:nvSpPr>
        <p:spPr>
          <a:xfrm>
            <a:off x="160421" y="1165532"/>
            <a:ext cx="7467600" cy="3599338"/>
          </a:xfrm>
        </p:spPr>
        <p:txBody>
          <a:bodyPr>
            <a:noAutofit/>
          </a:bodyPr>
          <a:lstStyle/>
          <a:p>
            <a:r>
              <a:rPr lang="en-US" sz="8000" dirty="0">
                <a:solidFill>
                  <a:schemeClr val="bg1"/>
                </a:solidFill>
                <a:latin typeface="HelloBigDeal Medium" panose="02000603000000000000" pitchFamily="2" charset="0"/>
                <a:ea typeface="HelloBigDeal Medium" panose="02000603000000000000" pitchFamily="2" charset="0"/>
                <a:cs typeface="Pond Free Me" charset="0"/>
              </a:rPr>
              <a:t>Supporting Students </a:t>
            </a:r>
            <a:br>
              <a:rPr lang="en-US" sz="8000" dirty="0">
                <a:solidFill>
                  <a:schemeClr val="bg1"/>
                </a:solidFill>
                <a:latin typeface="HelloBigDeal Medium" panose="02000603000000000000" pitchFamily="2" charset="0"/>
                <a:ea typeface="HelloBigDeal Medium" panose="02000603000000000000" pitchFamily="2" charset="0"/>
                <a:cs typeface="Pond Free Me" charset="0"/>
              </a:rPr>
            </a:br>
            <a:r>
              <a:rPr lang="en-US" sz="8000" dirty="0">
                <a:solidFill>
                  <a:schemeClr val="bg1"/>
                </a:solidFill>
                <a:latin typeface="HelloBigDeal Medium" panose="02000603000000000000" pitchFamily="2" charset="0"/>
                <a:ea typeface="HelloBigDeal Medium" panose="02000603000000000000" pitchFamily="2" charset="0"/>
                <a:cs typeface="Pond Free Me" charset="0"/>
              </a:rPr>
              <a:t>With </a:t>
            </a:r>
          </a:p>
        </p:txBody>
      </p:sp>
      <p:sp>
        <p:nvSpPr>
          <p:cNvPr id="4" name="TextBox 3">
            <a:extLst>
              <a:ext uri="{FF2B5EF4-FFF2-40B4-BE49-F238E27FC236}">
                <a16:creationId xmlns:a16="http://schemas.microsoft.com/office/drawing/2014/main" id="{8A08F13C-B319-264D-B3E5-E3BE5C584773}"/>
              </a:ext>
            </a:extLst>
          </p:cNvPr>
          <p:cNvSpPr txBox="1"/>
          <p:nvPr/>
        </p:nvSpPr>
        <p:spPr>
          <a:xfrm>
            <a:off x="9122736" y="233916"/>
            <a:ext cx="3742660" cy="369332"/>
          </a:xfrm>
          <a:prstGeom prst="rect">
            <a:avLst/>
          </a:prstGeom>
          <a:noFill/>
        </p:spPr>
        <p:txBody>
          <a:bodyPr wrap="square" rtlCol="0">
            <a:spAutoFit/>
          </a:bodyPr>
          <a:lstStyle/>
          <a:p>
            <a:r>
              <a:rPr lang="en-US" dirty="0">
                <a:solidFill>
                  <a:schemeClr val="bg1"/>
                </a:solidFill>
              </a:rPr>
              <a:t>©PawsitiveSchoolCounselor</a:t>
            </a:r>
          </a:p>
        </p:txBody>
      </p:sp>
    </p:spTree>
    <p:extLst>
      <p:ext uri="{BB962C8B-B14F-4D97-AF65-F5344CB8AC3E}">
        <p14:creationId xmlns:p14="http://schemas.microsoft.com/office/powerpoint/2010/main" val="7502634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AD21898E-86C0-4C8A-A76C-DF33E844C8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9542" y="0"/>
            <a:ext cx="10432916" cy="6858000"/>
          </a:xfrm>
          <a:custGeom>
            <a:avLst/>
            <a:gdLst>
              <a:gd name="connsiteX0" fmla="*/ 1287962 w 10432916"/>
              <a:gd name="connsiteY0" fmla="*/ 0 h 6858000"/>
              <a:gd name="connsiteX1" fmla="*/ 9144956 w 10432916"/>
              <a:gd name="connsiteY1" fmla="*/ 0 h 6858000"/>
              <a:gd name="connsiteX2" fmla="*/ 9241731 w 10432916"/>
              <a:gd name="connsiteY2" fmla="*/ 111692 h 6858000"/>
              <a:gd name="connsiteX3" fmla="*/ 10432916 w 10432916"/>
              <a:gd name="connsiteY3" fmla="*/ 3429001 h 6858000"/>
              <a:gd name="connsiteX4" fmla="*/ 9241730 w 10432916"/>
              <a:gd name="connsiteY4" fmla="*/ 6746310 h 6858000"/>
              <a:gd name="connsiteX5" fmla="*/ 9144957 w 10432916"/>
              <a:gd name="connsiteY5" fmla="*/ 6858000 h 6858000"/>
              <a:gd name="connsiteX6" fmla="*/ 1287959 w 10432916"/>
              <a:gd name="connsiteY6" fmla="*/ 6858000 h 6858000"/>
              <a:gd name="connsiteX7" fmla="*/ 1191186 w 10432916"/>
              <a:gd name="connsiteY7" fmla="*/ 6746310 h 6858000"/>
              <a:gd name="connsiteX8" fmla="*/ 0 w 10432916"/>
              <a:gd name="connsiteY8" fmla="*/ 3429001 h 6858000"/>
              <a:gd name="connsiteX9" fmla="*/ 1191186 w 10432916"/>
              <a:gd name="connsiteY9" fmla="*/ 11169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32916" h="6858000">
                <a:moveTo>
                  <a:pt x="1287962" y="0"/>
                </a:moveTo>
                <a:lnTo>
                  <a:pt x="9144956" y="0"/>
                </a:lnTo>
                <a:lnTo>
                  <a:pt x="9241731" y="111692"/>
                </a:lnTo>
                <a:cubicBezTo>
                  <a:pt x="9985889" y="1013175"/>
                  <a:pt x="10432916" y="2168897"/>
                  <a:pt x="10432916" y="3429001"/>
                </a:cubicBezTo>
                <a:cubicBezTo>
                  <a:pt x="10432916" y="4689105"/>
                  <a:pt x="9985889" y="5844827"/>
                  <a:pt x="9241730" y="6746310"/>
                </a:cubicBezTo>
                <a:lnTo>
                  <a:pt x="9144957" y="6858000"/>
                </a:lnTo>
                <a:lnTo>
                  <a:pt x="1287959" y="6858000"/>
                </a:lnTo>
                <a:lnTo>
                  <a:pt x="1191186" y="6746310"/>
                </a:lnTo>
                <a:cubicBezTo>
                  <a:pt x="447027" y="5844827"/>
                  <a:pt x="0" y="4689105"/>
                  <a:pt x="0" y="3429001"/>
                </a:cubicBezTo>
                <a:cubicBezTo>
                  <a:pt x="0" y="2168897"/>
                  <a:pt x="447027" y="1013175"/>
                  <a:pt x="1191186" y="11169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5C8F04BD-D093-45D0-B54C-50FDB308B4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4942" y="0"/>
            <a:ext cx="9922116" cy="6858000"/>
          </a:xfrm>
          <a:custGeom>
            <a:avLst/>
            <a:gdLst>
              <a:gd name="connsiteX0" fmla="*/ 1378575 w 9922116"/>
              <a:gd name="connsiteY0" fmla="*/ 0 h 6858000"/>
              <a:gd name="connsiteX1" fmla="*/ 8543542 w 9922116"/>
              <a:gd name="connsiteY1" fmla="*/ 0 h 6858000"/>
              <a:gd name="connsiteX2" fmla="*/ 8633323 w 9922116"/>
              <a:gd name="connsiteY2" fmla="*/ 94145 h 6858000"/>
              <a:gd name="connsiteX3" fmla="*/ 9922116 w 9922116"/>
              <a:gd name="connsiteY3" fmla="*/ 3429001 h 6858000"/>
              <a:gd name="connsiteX4" fmla="*/ 8633323 w 9922116"/>
              <a:gd name="connsiteY4" fmla="*/ 6763858 h 6858000"/>
              <a:gd name="connsiteX5" fmla="*/ 8543544 w 9922116"/>
              <a:gd name="connsiteY5" fmla="*/ 6858000 h 6858000"/>
              <a:gd name="connsiteX6" fmla="*/ 1378573 w 9922116"/>
              <a:gd name="connsiteY6" fmla="*/ 6858000 h 6858000"/>
              <a:gd name="connsiteX7" fmla="*/ 1288793 w 9922116"/>
              <a:gd name="connsiteY7" fmla="*/ 6763858 h 6858000"/>
              <a:gd name="connsiteX8" fmla="*/ 0 w 9922116"/>
              <a:gd name="connsiteY8" fmla="*/ 3429001 h 6858000"/>
              <a:gd name="connsiteX9" fmla="*/ 1288793 w 9922116"/>
              <a:gd name="connsiteY9" fmla="*/ 9414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22116" h="6858000">
                <a:moveTo>
                  <a:pt x="1378575" y="0"/>
                </a:moveTo>
                <a:lnTo>
                  <a:pt x="8543542" y="0"/>
                </a:lnTo>
                <a:lnTo>
                  <a:pt x="8633323" y="94145"/>
                </a:lnTo>
                <a:cubicBezTo>
                  <a:pt x="9434072" y="974941"/>
                  <a:pt x="9922116" y="2144991"/>
                  <a:pt x="9922116" y="3429001"/>
                </a:cubicBezTo>
                <a:cubicBezTo>
                  <a:pt x="9922116" y="4713011"/>
                  <a:pt x="9434072" y="5883061"/>
                  <a:pt x="8633323" y="6763858"/>
                </a:cubicBezTo>
                <a:lnTo>
                  <a:pt x="8543544" y="6858000"/>
                </a:lnTo>
                <a:lnTo>
                  <a:pt x="1378573" y="6858000"/>
                </a:lnTo>
                <a:lnTo>
                  <a:pt x="1288793" y="6763858"/>
                </a:lnTo>
                <a:cubicBezTo>
                  <a:pt x="488044" y="5883061"/>
                  <a:pt x="0" y="4713011"/>
                  <a:pt x="0" y="3429001"/>
                </a:cubicBezTo>
                <a:cubicBezTo>
                  <a:pt x="0" y="2144991"/>
                  <a:pt x="488044" y="974941"/>
                  <a:pt x="1288793" y="94145"/>
                </a:cubicBezTo>
                <a:close/>
              </a:path>
            </a:pathLst>
          </a:cu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2268617" y="1173835"/>
            <a:ext cx="7569706" cy="1288238"/>
          </a:xfrm>
          <a:prstGeom prst="rect">
            <a:avLst/>
          </a:prstGeom>
        </p:spPr>
        <p:txBody>
          <a:bodyPr vert="horz" lIns="91440" tIns="45720" rIns="91440" bIns="45720" rtlCol="0" anchor="ctr">
            <a:normAutofit lnSpcReduction="10000"/>
          </a:bodyPr>
          <a:lstStyle/>
          <a:p>
            <a:pPr algn="ctr">
              <a:lnSpc>
                <a:spcPct val="90000"/>
              </a:lnSpc>
              <a:spcBef>
                <a:spcPct val="0"/>
              </a:spcBef>
              <a:spcAft>
                <a:spcPts val="600"/>
              </a:spcAft>
            </a:pPr>
            <a:r>
              <a:rPr lang="en-US" sz="4400" kern="1200" dirty="0">
                <a:solidFill>
                  <a:schemeClr val="tx1"/>
                </a:solidFill>
                <a:latin typeface="HelloBigDeal Medium" panose="02000603000000000000" pitchFamily="2" charset="0"/>
                <a:ea typeface="HelloBigDeal Medium" panose="02000603000000000000" pitchFamily="2" charset="0"/>
                <a:cs typeface="+mj-cs"/>
              </a:rPr>
              <a:t>Interest based nervous system</a:t>
            </a:r>
          </a:p>
          <a:p>
            <a:pPr algn="ctr">
              <a:lnSpc>
                <a:spcPct val="90000"/>
              </a:lnSpc>
              <a:spcBef>
                <a:spcPct val="0"/>
              </a:spcBef>
              <a:spcAft>
                <a:spcPts val="600"/>
              </a:spcAft>
            </a:pPr>
            <a:endParaRPr lang="en-US" sz="4400" kern="1200" dirty="0">
              <a:solidFill>
                <a:schemeClr val="tx1"/>
              </a:solidFill>
              <a:latin typeface="+mj-lt"/>
              <a:ea typeface="+mj-ea"/>
              <a:cs typeface="+mj-cs"/>
            </a:endParaRPr>
          </a:p>
          <a:p>
            <a:pPr algn="ctr">
              <a:lnSpc>
                <a:spcPct val="90000"/>
              </a:lnSpc>
              <a:spcBef>
                <a:spcPct val="0"/>
              </a:spcBef>
              <a:spcAft>
                <a:spcPts val="600"/>
              </a:spcAft>
            </a:pPr>
            <a:endParaRPr lang="en-US" sz="4400" kern="1200" dirty="0">
              <a:solidFill>
                <a:schemeClr val="tx1"/>
              </a:solidFill>
              <a:latin typeface="+mj-lt"/>
              <a:ea typeface="+mj-ea"/>
              <a:cs typeface="+mj-cs"/>
            </a:endParaRPr>
          </a:p>
        </p:txBody>
      </p:sp>
      <p:sp>
        <p:nvSpPr>
          <p:cNvPr id="14" name="TextBox 13"/>
          <p:cNvSpPr txBox="1"/>
          <p:nvPr/>
        </p:nvSpPr>
        <p:spPr>
          <a:xfrm>
            <a:off x="1952919" y="2062716"/>
            <a:ext cx="8424459" cy="4280491"/>
          </a:xfrm>
          <a:prstGeom prst="rect">
            <a:avLst/>
          </a:prstGeom>
        </p:spPr>
        <p:txBody>
          <a:bodyPr vert="horz" lIns="91440" tIns="45720" rIns="91440" bIns="45720" rtlCol="0" anchor="t">
            <a:normAutofit fontScale="92500" lnSpcReduction="10000"/>
          </a:bodyPr>
          <a:lstStyle/>
          <a:p>
            <a:pPr algn="ctr">
              <a:lnSpc>
                <a:spcPct val="90000"/>
              </a:lnSpc>
              <a:spcAft>
                <a:spcPts val="600"/>
              </a:spcAft>
            </a:pPr>
            <a:endParaRPr lang="en-US" sz="2200" dirty="0">
              <a:latin typeface="Pond Free Me" pitchFamily="2" charset="0"/>
              <a:ea typeface="HelloBigDeal Medium" panose="02000603000000000000" pitchFamily="2" charset="0"/>
            </a:endParaRPr>
          </a:p>
          <a:p>
            <a:pPr algn="ctr">
              <a:lnSpc>
                <a:spcPct val="90000"/>
              </a:lnSpc>
              <a:spcAft>
                <a:spcPts val="600"/>
              </a:spcAft>
            </a:pPr>
            <a:r>
              <a:rPr lang="en-US" sz="5400" dirty="0">
                <a:latin typeface="Pond Free Me" pitchFamily="2" charset="0"/>
                <a:ea typeface="HelloBigDeal Medium" panose="02000603000000000000" pitchFamily="2" charset="0"/>
              </a:rPr>
              <a:t>You may “misinterpret spotty, inconsistent focus as a sign of defiance or selfishness.”</a:t>
            </a:r>
          </a:p>
          <a:p>
            <a:pPr algn="ctr">
              <a:lnSpc>
                <a:spcPct val="90000"/>
              </a:lnSpc>
              <a:spcAft>
                <a:spcPts val="600"/>
              </a:spcAft>
            </a:pPr>
            <a:endParaRPr lang="en-US" sz="3600" b="1" dirty="0">
              <a:latin typeface="Pond Free Me" pitchFamily="2" charset="0"/>
              <a:ea typeface="HelloBigDeal Medium" panose="02000603000000000000" pitchFamily="2" charset="0"/>
            </a:endParaRPr>
          </a:p>
          <a:p>
            <a:pPr algn="ctr">
              <a:lnSpc>
                <a:spcPct val="90000"/>
              </a:lnSpc>
              <a:spcAft>
                <a:spcPts val="600"/>
              </a:spcAft>
            </a:pPr>
            <a:r>
              <a:rPr lang="en-US" sz="6000" b="1" u="sng" dirty="0">
                <a:latin typeface="Pond Free Me" pitchFamily="2" charset="0"/>
                <a:ea typeface="HelloBigDeal Medium" panose="02000603000000000000" pitchFamily="2" charset="0"/>
              </a:rPr>
              <a:t>It is not.</a:t>
            </a:r>
          </a:p>
          <a:p>
            <a:pPr algn="ctr">
              <a:lnSpc>
                <a:spcPct val="90000"/>
              </a:lnSpc>
              <a:spcAft>
                <a:spcPts val="600"/>
              </a:spcAft>
            </a:pPr>
            <a:endParaRPr lang="en-US" sz="2200" b="1" dirty="0">
              <a:latin typeface="Pond Free Me" pitchFamily="2" charset="0"/>
              <a:ea typeface="HelloBigDeal Medium" panose="02000603000000000000" pitchFamily="2" charset="0"/>
            </a:endParaRPr>
          </a:p>
          <a:p>
            <a:pPr algn="ctr">
              <a:lnSpc>
                <a:spcPct val="90000"/>
              </a:lnSpc>
              <a:spcAft>
                <a:spcPts val="600"/>
              </a:spcAft>
            </a:pPr>
            <a:r>
              <a:rPr lang="en-US" sz="800" dirty="0">
                <a:latin typeface="Pond Free Me" pitchFamily="2" charset="0"/>
                <a:ea typeface="HelloBigDeal Medium" panose="02000603000000000000" pitchFamily="2" charset="0"/>
              </a:rPr>
              <a:t>Source: </a:t>
            </a:r>
            <a:r>
              <a:rPr lang="en-US" sz="800" dirty="0" err="1">
                <a:latin typeface="Pond Free Me" pitchFamily="2" charset="0"/>
                <a:ea typeface="HelloBigDeal Medium" panose="02000603000000000000" pitchFamily="2" charset="0"/>
              </a:rPr>
              <a:t>ADDitude</a:t>
            </a:r>
            <a:r>
              <a:rPr lang="en-US" sz="800" dirty="0">
                <a:latin typeface="Pond Free Me" pitchFamily="2" charset="0"/>
                <a:ea typeface="HelloBigDeal Medium" panose="02000603000000000000" pitchFamily="2" charset="0"/>
              </a:rPr>
              <a:t>. (2019). </a:t>
            </a:r>
            <a:r>
              <a:rPr lang="en-US" sz="800" i="1" dirty="0">
                <a:latin typeface="Pond Free Me" pitchFamily="2" charset="0"/>
                <a:ea typeface="HelloBigDeal Medium" panose="02000603000000000000" pitchFamily="2" charset="0"/>
              </a:rPr>
              <a:t>ADHD &amp; the Interest-Based Nervous System</a:t>
            </a:r>
            <a:r>
              <a:rPr lang="en-US" sz="800" dirty="0">
                <a:latin typeface="Pond Free Me" pitchFamily="2" charset="0"/>
                <a:ea typeface="HelloBigDeal Medium" panose="02000603000000000000" pitchFamily="2" charset="0"/>
              </a:rPr>
              <a:t>. [online] Available at: https://</a:t>
            </a:r>
            <a:r>
              <a:rPr lang="en-US" sz="800" dirty="0" err="1">
                <a:latin typeface="Pond Free Me" pitchFamily="2" charset="0"/>
                <a:ea typeface="HelloBigDeal Medium" panose="02000603000000000000" pitchFamily="2" charset="0"/>
              </a:rPr>
              <a:t>www.additudemag.com</a:t>
            </a:r>
            <a:r>
              <a:rPr lang="en-US" sz="800" dirty="0">
                <a:latin typeface="Pond Free Me" pitchFamily="2" charset="0"/>
                <a:ea typeface="HelloBigDeal Medium" panose="02000603000000000000" pitchFamily="2" charset="0"/>
              </a:rPr>
              <a:t>/</a:t>
            </a:r>
            <a:r>
              <a:rPr lang="en-US" sz="800" dirty="0" err="1">
                <a:latin typeface="Pond Free Me" pitchFamily="2" charset="0"/>
                <a:ea typeface="HelloBigDeal Medium" panose="02000603000000000000" pitchFamily="2" charset="0"/>
              </a:rPr>
              <a:t>adhd</a:t>
            </a:r>
            <a:r>
              <a:rPr lang="en-US" sz="800" dirty="0">
                <a:latin typeface="Pond Free Me" pitchFamily="2" charset="0"/>
                <a:ea typeface="HelloBigDeal Medium" panose="02000603000000000000" pitchFamily="2" charset="0"/>
              </a:rPr>
              <a:t>-brain-chemistry-video/ [Accessed 20 Oct. 2019].</a:t>
            </a:r>
          </a:p>
        </p:txBody>
      </p:sp>
      <p:sp>
        <p:nvSpPr>
          <p:cNvPr id="7" name="TextBox 6">
            <a:extLst>
              <a:ext uri="{FF2B5EF4-FFF2-40B4-BE49-F238E27FC236}">
                <a16:creationId xmlns:a16="http://schemas.microsoft.com/office/drawing/2014/main" id="{AD598734-2FB4-7848-AF48-867BEEF1B41D}"/>
              </a:ext>
            </a:extLst>
          </p:cNvPr>
          <p:cNvSpPr txBox="1"/>
          <p:nvPr/>
        </p:nvSpPr>
        <p:spPr>
          <a:xfrm>
            <a:off x="5089452" y="6145619"/>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1670896559"/>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0736" y="328450"/>
            <a:ext cx="11630527" cy="1661993"/>
          </a:xfrm>
          <a:prstGeom prst="rect">
            <a:avLst/>
          </a:prstGeom>
          <a:noFill/>
        </p:spPr>
        <p:txBody>
          <a:bodyPr wrap="square" rtlCol="0">
            <a:spAutoFit/>
          </a:bodyPr>
          <a:lstStyle/>
          <a:p>
            <a:pPr algn="ctr"/>
            <a:r>
              <a:rPr lang="en-US" sz="4000" dirty="0">
                <a:latin typeface="HelloBigDeal Medium" panose="02000603000000000000" pitchFamily="2" charset="0"/>
                <a:ea typeface="HelloBigDeal Medium" panose="02000603000000000000" pitchFamily="2" charset="0"/>
                <a:cs typeface="Pond Free Me" charset="0"/>
              </a:rPr>
              <a:t>Help increase focus by making the activity:</a:t>
            </a:r>
            <a:endParaRPr lang="en-US" sz="2200" dirty="0">
              <a:latin typeface="HelloBigDeal Medium" panose="02000603000000000000" pitchFamily="2" charset="0"/>
              <a:ea typeface="HelloBigDeal Medium" panose="02000603000000000000" pitchFamily="2" charset="0"/>
              <a:cs typeface="Pond Free Me" charset="0"/>
            </a:endParaRPr>
          </a:p>
          <a:p>
            <a:pPr algn="ctr"/>
            <a:endParaRPr lang="en-US" sz="2200" dirty="0">
              <a:latin typeface="Pond Free Me" charset="0"/>
              <a:ea typeface="Pond Free Me" charset="0"/>
              <a:cs typeface="Pond Free Me" charset="0"/>
            </a:endParaRPr>
          </a:p>
        </p:txBody>
      </p:sp>
      <p:sp>
        <p:nvSpPr>
          <p:cNvPr id="2" name="Title 1"/>
          <p:cNvSpPr>
            <a:spLocks noGrp="1"/>
          </p:cNvSpPr>
          <p:nvPr>
            <p:ph type="ctrTitle"/>
          </p:nvPr>
        </p:nvSpPr>
        <p:spPr>
          <a:xfrm>
            <a:off x="7403603" y="1862107"/>
            <a:ext cx="4507660" cy="4323078"/>
          </a:xfrm>
          <a:solidFill>
            <a:schemeClr val="tx1">
              <a:lumMod val="50000"/>
              <a:lumOff val="50000"/>
            </a:schemeClr>
          </a:solidFill>
          <a:ln>
            <a:noFill/>
          </a:ln>
        </p:spPr>
        <p:txBody>
          <a:bodyPr>
            <a:noAutofit/>
          </a:bodyPr>
          <a:lstStyle/>
          <a:p>
            <a:r>
              <a:rPr lang="en-US" dirty="0">
                <a:solidFill>
                  <a:schemeClr val="bg1"/>
                </a:solidFill>
                <a:latin typeface="Pond Free Me" charset="0"/>
                <a:ea typeface="Pond Free Me" charset="0"/>
                <a:cs typeface="Pond Free Me" charset="0"/>
              </a:rPr>
              <a:t>Interesting</a:t>
            </a:r>
            <a:br>
              <a:rPr lang="en-US" dirty="0">
                <a:solidFill>
                  <a:schemeClr val="bg1"/>
                </a:solidFill>
                <a:latin typeface="Pond Free Me" charset="0"/>
                <a:ea typeface="Pond Free Me" charset="0"/>
                <a:cs typeface="Pond Free Me" charset="0"/>
              </a:rPr>
            </a:br>
            <a:br>
              <a:rPr lang="en-US" sz="8000" dirty="0">
                <a:solidFill>
                  <a:schemeClr val="bg1"/>
                </a:solidFill>
                <a:latin typeface="Pond Free Me" charset="0"/>
                <a:ea typeface="Pond Free Me" charset="0"/>
                <a:cs typeface="Pond Free Me" charset="0"/>
              </a:rPr>
            </a:br>
            <a:r>
              <a:rPr lang="en-US" sz="3200" dirty="0">
                <a:solidFill>
                  <a:schemeClr val="bg1"/>
                </a:solidFill>
                <a:latin typeface="Pond Free Me" charset="0"/>
                <a:ea typeface="Pond Free Me" charset="0"/>
                <a:cs typeface="Pond Free Me" charset="0"/>
              </a:rPr>
              <a:t>(even better if it’s specific to their interests, like a sports team or game.)</a:t>
            </a:r>
          </a:p>
        </p:txBody>
      </p:sp>
      <p:pic>
        <p:nvPicPr>
          <p:cNvPr id="5" name="Picture 4">
            <a:extLst>
              <a:ext uri="{FF2B5EF4-FFF2-40B4-BE49-F238E27FC236}">
                <a16:creationId xmlns:a16="http://schemas.microsoft.com/office/drawing/2014/main" id="{CED25ED9-2925-074F-A910-93824DDCD094}"/>
              </a:ext>
            </a:extLst>
          </p:cNvPr>
          <p:cNvPicPr>
            <a:picLocks noChangeAspect="1"/>
          </p:cNvPicPr>
          <p:nvPr/>
        </p:nvPicPr>
        <p:blipFill>
          <a:blip r:embed="rId3"/>
          <a:stretch>
            <a:fillRect/>
          </a:stretch>
        </p:blipFill>
        <p:spPr>
          <a:xfrm>
            <a:off x="654383" y="1862106"/>
            <a:ext cx="6466604" cy="4323078"/>
          </a:xfrm>
          <a:prstGeom prst="rect">
            <a:avLst/>
          </a:prstGeom>
        </p:spPr>
      </p:pic>
      <p:sp>
        <p:nvSpPr>
          <p:cNvPr id="6" name="TextBox 5">
            <a:extLst>
              <a:ext uri="{FF2B5EF4-FFF2-40B4-BE49-F238E27FC236}">
                <a16:creationId xmlns:a16="http://schemas.microsoft.com/office/drawing/2014/main" id="{9F3E78B1-05DE-0D40-9E30-01ECADFB90C2}"/>
              </a:ext>
            </a:extLst>
          </p:cNvPr>
          <p:cNvSpPr txBox="1"/>
          <p:nvPr/>
        </p:nvSpPr>
        <p:spPr>
          <a:xfrm>
            <a:off x="10001694" y="644333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19119836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0736" y="328450"/>
            <a:ext cx="11630527" cy="1661993"/>
          </a:xfrm>
          <a:prstGeom prst="rect">
            <a:avLst/>
          </a:prstGeom>
          <a:noFill/>
        </p:spPr>
        <p:txBody>
          <a:bodyPr wrap="square" rtlCol="0">
            <a:spAutoFit/>
          </a:bodyPr>
          <a:lstStyle/>
          <a:p>
            <a:pPr algn="ctr"/>
            <a:r>
              <a:rPr lang="en-US" sz="4000" dirty="0">
                <a:latin typeface="HelloBigDeal Medium" panose="02000603000000000000" pitchFamily="2" charset="0"/>
                <a:ea typeface="HelloBigDeal Medium" panose="02000603000000000000" pitchFamily="2" charset="0"/>
                <a:cs typeface="Pond Free Me" charset="0"/>
              </a:rPr>
              <a:t>Help increase focus by making the activity:</a:t>
            </a:r>
            <a:endParaRPr lang="en-US" sz="2200" dirty="0">
              <a:latin typeface="HelloBigDeal Medium" panose="02000603000000000000" pitchFamily="2" charset="0"/>
              <a:ea typeface="HelloBigDeal Medium" panose="02000603000000000000" pitchFamily="2" charset="0"/>
              <a:cs typeface="Pond Free Me" charset="0"/>
            </a:endParaRPr>
          </a:p>
          <a:p>
            <a:pPr algn="ctr"/>
            <a:endParaRPr lang="en-US" sz="2200" dirty="0">
              <a:latin typeface="Pond Free Me" charset="0"/>
              <a:ea typeface="Pond Free Me" charset="0"/>
              <a:cs typeface="Pond Free Me" charset="0"/>
            </a:endParaRPr>
          </a:p>
        </p:txBody>
      </p:sp>
      <p:sp>
        <p:nvSpPr>
          <p:cNvPr id="2" name="Title 1"/>
          <p:cNvSpPr>
            <a:spLocks noGrp="1"/>
          </p:cNvSpPr>
          <p:nvPr>
            <p:ph type="ctrTitle"/>
          </p:nvPr>
        </p:nvSpPr>
        <p:spPr>
          <a:xfrm>
            <a:off x="7403603" y="1716504"/>
            <a:ext cx="4507660" cy="4813045"/>
          </a:xfrm>
          <a:solidFill>
            <a:schemeClr val="tx1">
              <a:lumMod val="50000"/>
              <a:lumOff val="50000"/>
            </a:schemeClr>
          </a:solidFill>
          <a:ln>
            <a:noFill/>
          </a:ln>
        </p:spPr>
        <p:txBody>
          <a:bodyPr>
            <a:noAutofit/>
          </a:bodyPr>
          <a:lstStyle/>
          <a:p>
            <a:r>
              <a:rPr lang="en-US" dirty="0">
                <a:solidFill>
                  <a:schemeClr val="bg1"/>
                </a:solidFill>
                <a:latin typeface="Pond Free Me" charset="0"/>
                <a:ea typeface="Pond Free Me" charset="0"/>
                <a:cs typeface="Pond Free Me" charset="0"/>
              </a:rPr>
              <a:t>Important</a:t>
            </a:r>
            <a:br>
              <a:rPr lang="en-US" dirty="0">
                <a:solidFill>
                  <a:schemeClr val="bg1"/>
                </a:solidFill>
                <a:latin typeface="Pond Free Me" charset="0"/>
                <a:ea typeface="Pond Free Me" charset="0"/>
                <a:cs typeface="Pond Free Me" charset="0"/>
              </a:rPr>
            </a:br>
            <a:br>
              <a:rPr lang="en-US" sz="8000" dirty="0">
                <a:solidFill>
                  <a:schemeClr val="bg1"/>
                </a:solidFill>
                <a:latin typeface="Pond Free Me" charset="0"/>
                <a:ea typeface="Pond Free Me" charset="0"/>
                <a:cs typeface="Pond Free Me" charset="0"/>
              </a:rPr>
            </a:br>
            <a:r>
              <a:rPr lang="en-US" sz="3200" dirty="0">
                <a:solidFill>
                  <a:schemeClr val="bg1"/>
                </a:solidFill>
                <a:latin typeface="Pond Free Me" charset="0"/>
                <a:ea typeface="Pond Free Me" charset="0"/>
                <a:cs typeface="Pond Free Me" charset="0"/>
              </a:rPr>
              <a:t>(create a sense of urgency; why they need to know and do this now- not how it will help them in the future.)</a:t>
            </a:r>
            <a:br>
              <a:rPr lang="en-US" sz="3200" dirty="0">
                <a:latin typeface="Pond Free Me" charset="0"/>
                <a:ea typeface="Pond Free Me" charset="0"/>
                <a:cs typeface="Pond Free Me" charset="0"/>
              </a:rPr>
            </a:br>
            <a:endParaRPr lang="en-US" sz="3200" dirty="0">
              <a:solidFill>
                <a:schemeClr val="bg1"/>
              </a:solidFill>
              <a:latin typeface="Pond Free Me" charset="0"/>
              <a:ea typeface="Pond Free Me" charset="0"/>
              <a:cs typeface="Pond Free Me" charset="0"/>
            </a:endParaRPr>
          </a:p>
        </p:txBody>
      </p:sp>
      <p:pic>
        <p:nvPicPr>
          <p:cNvPr id="4" name="Picture 3">
            <a:extLst>
              <a:ext uri="{FF2B5EF4-FFF2-40B4-BE49-F238E27FC236}">
                <a16:creationId xmlns:a16="http://schemas.microsoft.com/office/drawing/2014/main" id="{CAFEA959-E7DF-6A46-A397-7A063DEC735F}"/>
              </a:ext>
            </a:extLst>
          </p:cNvPr>
          <p:cNvPicPr>
            <a:picLocks noChangeAspect="1"/>
          </p:cNvPicPr>
          <p:nvPr/>
        </p:nvPicPr>
        <p:blipFill>
          <a:blip r:embed="rId3"/>
          <a:stretch>
            <a:fillRect/>
          </a:stretch>
        </p:blipFill>
        <p:spPr>
          <a:xfrm>
            <a:off x="681789" y="1990443"/>
            <a:ext cx="6366537" cy="4244358"/>
          </a:xfrm>
          <a:prstGeom prst="rect">
            <a:avLst/>
          </a:prstGeom>
        </p:spPr>
      </p:pic>
      <p:sp>
        <p:nvSpPr>
          <p:cNvPr id="5" name="TextBox 4">
            <a:extLst>
              <a:ext uri="{FF2B5EF4-FFF2-40B4-BE49-F238E27FC236}">
                <a16:creationId xmlns:a16="http://schemas.microsoft.com/office/drawing/2014/main" id="{88C74B39-21E1-D243-B293-15947A9CFB1F}"/>
              </a:ext>
            </a:extLst>
          </p:cNvPr>
          <p:cNvSpPr txBox="1"/>
          <p:nvPr/>
        </p:nvSpPr>
        <p:spPr>
          <a:xfrm>
            <a:off x="10001694" y="6642556"/>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41358198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1060286-2089-4643-91FD-313D05602B6B}"/>
              </a:ext>
            </a:extLst>
          </p:cNvPr>
          <p:cNvPicPr>
            <a:picLocks noChangeAspect="1"/>
          </p:cNvPicPr>
          <p:nvPr/>
        </p:nvPicPr>
        <p:blipFill rotWithShape="1">
          <a:blip r:embed="rId3"/>
          <a:srcRect l="6277" r="-2" b="-2"/>
          <a:stretch/>
        </p:blipFill>
        <p:spPr>
          <a:xfrm>
            <a:off x="2562726" y="1"/>
            <a:ext cx="9629274" cy="6857999"/>
          </a:xfrm>
          <a:prstGeom prst="rect">
            <a:avLst/>
          </a:prstGeom>
        </p:spPr>
      </p:pic>
      <p:sp>
        <p:nvSpPr>
          <p:cNvPr id="8" name="Freeform: Shape 7">
            <a:extLst>
              <a:ext uri="{FF2B5EF4-FFF2-40B4-BE49-F238E27FC236}">
                <a16:creationId xmlns:a16="http://schemas.microsoft.com/office/drawing/2014/main" id="{D928DD85-BB99-450D-A702-2683E02962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6754318" cy="6858478"/>
          </a:xfrm>
          <a:custGeom>
            <a:avLst/>
            <a:gdLst>
              <a:gd name="connsiteX0" fmla="*/ 0 w 6754318"/>
              <a:gd name="connsiteY0" fmla="*/ 6858478 h 6858478"/>
              <a:gd name="connsiteX1" fmla="*/ 6754318 w 6754318"/>
              <a:gd name="connsiteY1" fmla="*/ 6858478 h 6858478"/>
              <a:gd name="connsiteX2" fmla="*/ 3577943 w 6754318"/>
              <a:gd name="connsiteY2" fmla="*/ 0 h 6858478"/>
              <a:gd name="connsiteX3" fmla="*/ 3572366 w 6754318"/>
              <a:gd name="connsiteY3" fmla="*/ 0 h 6858478"/>
              <a:gd name="connsiteX4" fmla="*/ 2506138 w 6754318"/>
              <a:gd name="connsiteY4" fmla="*/ 0 h 6858478"/>
              <a:gd name="connsiteX5" fmla="*/ 0 w 6754318"/>
              <a:gd name="connsiteY5"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54318" h="6858478">
                <a:moveTo>
                  <a:pt x="0" y="6858478"/>
                </a:moveTo>
                <a:lnTo>
                  <a:pt x="6754318" y="6858478"/>
                </a:lnTo>
                <a:lnTo>
                  <a:pt x="3577943" y="0"/>
                </a:lnTo>
                <a:lnTo>
                  <a:pt x="3572366" y="0"/>
                </a:lnTo>
                <a:lnTo>
                  <a:pt x="2506138" y="0"/>
                </a:lnTo>
                <a:lnTo>
                  <a:pt x="0" y="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240E5BD2-4019-4012-A1AA-628900E659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478"/>
            <a:ext cx="5953780" cy="6858478"/>
          </a:xfrm>
          <a:custGeom>
            <a:avLst/>
            <a:gdLst>
              <a:gd name="connsiteX0" fmla="*/ 0 w 5953780"/>
              <a:gd name="connsiteY0" fmla="*/ 6858478 h 6858478"/>
              <a:gd name="connsiteX1" fmla="*/ 5953780 w 5953780"/>
              <a:gd name="connsiteY1" fmla="*/ 6858478 h 6858478"/>
              <a:gd name="connsiteX2" fmla="*/ 2777405 w 5953780"/>
              <a:gd name="connsiteY2" fmla="*/ 0 h 6858478"/>
              <a:gd name="connsiteX3" fmla="*/ 2771828 w 5953780"/>
              <a:gd name="connsiteY3" fmla="*/ 0 h 6858478"/>
              <a:gd name="connsiteX4" fmla="*/ 1705600 w 5953780"/>
              <a:gd name="connsiteY4" fmla="*/ 0 h 6858478"/>
              <a:gd name="connsiteX5" fmla="*/ 0 w 5953780"/>
              <a:gd name="connsiteY5"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53780" h="6858478">
                <a:moveTo>
                  <a:pt x="0" y="6858478"/>
                </a:moveTo>
                <a:lnTo>
                  <a:pt x="5953780" y="6858478"/>
                </a:lnTo>
                <a:lnTo>
                  <a:pt x="2777405" y="0"/>
                </a:lnTo>
                <a:lnTo>
                  <a:pt x="2771828" y="0"/>
                </a:lnTo>
                <a:lnTo>
                  <a:pt x="1705600" y="0"/>
                </a:lnTo>
                <a:lnTo>
                  <a:pt x="0" y="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ctrTitle"/>
          </p:nvPr>
        </p:nvSpPr>
        <p:spPr>
          <a:xfrm>
            <a:off x="424011" y="240631"/>
            <a:ext cx="4277430" cy="3577390"/>
          </a:xfrm>
        </p:spPr>
        <p:txBody>
          <a:bodyPr anchor="b">
            <a:normAutofit fontScale="90000"/>
          </a:bodyPr>
          <a:lstStyle/>
          <a:p>
            <a:pPr algn="l"/>
            <a:r>
              <a:rPr lang="en-US" sz="3800" dirty="0">
                <a:latin typeface="HelloBigDeal Medium" panose="02000603000000000000" pitchFamily="2" charset="0"/>
                <a:ea typeface="HelloBigDeal Medium" panose="02000603000000000000" pitchFamily="2" charset="0"/>
                <a:cs typeface="Pond Free Me" charset="0"/>
              </a:rPr>
              <a:t>The ADHD brain is a great sprinter, but a lousy long-distance runner!</a:t>
            </a:r>
          </a:p>
        </p:txBody>
      </p:sp>
      <p:sp>
        <p:nvSpPr>
          <p:cNvPr id="6" name="TextBox 5">
            <a:extLst>
              <a:ext uri="{FF2B5EF4-FFF2-40B4-BE49-F238E27FC236}">
                <a16:creationId xmlns:a16="http://schemas.microsoft.com/office/drawing/2014/main" id="{6237862F-29A8-F246-AEF7-BA28B5422958}"/>
              </a:ext>
            </a:extLst>
          </p:cNvPr>
          <p:cNvSpPr txBox="1"/>
          <p:nvPr/>
        </p:nvSpPr>
        <p:spPr>
          <a:xfrm>
            <a:off x="10001694" y="6443330"/>
            <a:ext cx="3742660" cy="215444"/>
          </a:xfrm>
          <a:prstGeom prst="rect">
            <a:avLst/>
          </a:prstGeom>
          <a:noFill/>
        </p:spPr>
        <p:txBody>
          <a:bodyPr wrap="square" rtlCol="0">
            <a:spAutoFit/>
          </a:bodyPr>
          <a:lstStyle/>
          <a:p>
            <a:r>
              <a:rPr lang="en-US" sz="800" dirty="0">
                <a:solidFill>
                  <a:schemeClr val="bg1"/>
                </a:solidFill>
              </a:rPr>
              <a:t>©PawsitiveSchoolCounselor</a:t>
            </a:r>
          </a:p>
        </p:txBody>
      </p:sp>
    </p:spTree>
    <p:extLst>
      <p:ext uri="{BB962C8B-B14F-4D97-AF65-F5344CB8AC3E}">
        <p14:creationId xmlns:p14="http://schemas.microsoft.com/office/powerpoint/2010/main" val="809442899"/>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782" y="0"/>
            <a:ext cx="7421217"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59220" y="3055088"/>
            <a:ext cx="3551274" cy="1330839"/>
          </a:xfrm>
        </p:spPr>
        <p:txBody>
          <a:bodyPr vert="horz" lIns="91440" tIns="45720" rIns="91440" bIns="45720" rtlCol="0" anchor="ctr">
            <a:noAutofit/>
          </a:bodyPr>
          <a:lstStyle/>
          <a:p>
            <a:pPr algn="l"/>
            <a:r>
              <a:rPr lang="en-US" dirty="0">
                <a:latin typeface="HelloBigDeal Medium" panose="02000603000000000000" pitchFamily="2" charset="0"/>
                <a:ea typeface="HelloBigDeal Medium" panose="02000603000000000000" pitchFamily="2" charset="0"/>
              </a:rPr>
              <a:t>Those with ADHD have a hard time:</a:t>
            </a:r>
            <a:br>
              <a:rPr lang="en-US" dirty="0">
                <a:latin typeface="HelloBigDeal Medium" panose="02000603000000000000" pitchFamily="2" charset="0"/>
                <a:ea typeface="HelloBigDeal Medium" panose="02000603000000000000" pitchFamily="2" charset="0"/>
              </a:rPr>
            </a:br>
            <a:endParaRPr lang="en-US" dirty="0">
              <a:latin typeface="HelloBigDeal Medium" panose="02000603000000000000" pitchFamily="2" charset="0"/>
              <a:ea typeface="HelloBigDeal Medium" panose="02000603000000000000" pitchFamily="2" charset="0"/>
            </a:endParaRPr>
          </a:p>
        </p:txBody>
      </p:sp>
      <p:sp>
        <p:nvSpPr>
          <p:cNvPr id="5" name="TextBox 4"/>
          <p:cNvSpPr txBox="1"/>
          <p:nvPr/>
        </p:nvSpPr>
        <p:spPr>
          <a:xfrm>
            <a:off x="4997302" y="297712"/>
            <a:ext cx="7194698" cy="6560288"/>
          </a:xfrm>
          <a:prstGeom prst="rect">
            <a:avLst/>
          </a:prstGeom>
        </p:spPr>
        <p:txBody>
          <a:bodyPr vert="horz" lIns="91440" tIns="45720" rIns="91440" bIns="45720" numCol="2" rtlCol="0">
            <a:normAutofit/>
          </a:bodyPr>
          <a:lstStyle/>
          <a:p>
            <a:pPr marL="285750" indent="-228600">
              <a:lnSpc>
                <a:spcPct val="90000"/>
              </a:lnSpc>
              <a:spcAft>
                <a:spcPts val="600"/>
              </a:spcAft>
              <a:buFont typeface="Arial" panose="020B0604020202020204" pitchFamily="34" charset="0"/>
              <a:buChar char="•"/>
            </a:pPr>
            <a:r>
              <a:rPr lang="en-US" sz="5400" dirty="0">
                <a:latin typeface="Pond Free Me" pitchFamily="2" charset="0"/>
              </a:rPr>
              <a:t>Organizing their time and their “stuff”</a:t>
            </a:r>
          </a:p>
          <a:p>
            <a:pPr marL="285750" indent="-228600">
              <a:lnSpc>
                <a:spcPct val="90000"/>
              </a:lnSpc>
              <a:spcAft>
                <a:spcPts val="600"/>
              </a:spcAft>
              <a:buFont typeface="Arial" panose="020B0604020202020204" pitchFamily="34" charset="0"/>
              <a:buChar char="•"/>
            </a:pPr>
            <a:r>
              <a:rPr lang="en-US" sz="5400" dirty="0">
                <a:latin typeface="Pond Free Me" pitchFamily="2" charset="0"/>
              </a:rPr>
              <a:t>Getting started on tasks</a:t>
            </a:r>
          </a:p>
          <a:p>
            <a:pPr marL="285750" indent="-228600">
              <a:lnSpc>
                <a:spcPct val="90000"/>
              </a:lnSpc>
              <a:spcAft>
                <a:spcPts val="600"/>
              </a:spcAft>
              <a:buFont typeface="Arial" panose="020B0604020202020204" pitchFamily="34" charset="0"/>
              <a:buChar char="•"/>
            </a:pPr>
            <a:r>
              <a:rPr lang="en-US" sz="5400" dirty="0">
                <a:latin typeface="Pond Free Me" pitchFamily="2" charset="0"/>
              </a:rPr>
              <a:t>Prioritizing</a:t>
            </a:r>
          </a:p>
          <a:p>
            <a:pPr marL="285750" indent="-228600">
              <a:lnSpc>
                <a:spcPct val="90000"/>
              </a:lnSpc>
              <a:spcAft>
                <a:spcPts val="600"/>
              </a:spcAft>
              <a:buFont typeface="Arial" panose="020B0604020202020204" pitchFamily="34" charset="0"/>
              <a:buChar char="•"/>
            </a:pPr>
            <a:r>
              <a:rPr lang="en-US" sz="5400" dirty="0">
                <a:latin typeface="Pond Free Me" pitchFamily="2" charset="0"/>
              </a:rPr>
              <a:t>Finishing tasks</a:t>
            </a:r>
          </a:p>
          <a:p>
            <a:pPr marL="285750" indent="-228600">
              <a:lnSpc>
                <a:spcPct val="90000"/>
              </a:lnSpc>
              <a:spcAft>
                <a:spcPts val="600"/>
              </a:spcAft>
              <a:buFont typeface="Arial" panose="020B0604020202020204" pitchFamily="34" charset="0"/>
              <a:buChar char="•"/>
            </a:pPr>
            <a:r>
              <a:rPr lang="en-US" sz="5400" dirty="0">
                <a:latin typeface="Pond Free Me" pitchFamily="2" charset="0"/>
              </a:rPr>
              <a:t>Recalling</a:t>
            </a:r>
          </a:p>
          <a:p>
            <a:pPr marL="285750" indent="-228600">
              <a:lnSpc>
                <a:spcPct val="90000"/>
              </a:lnSpc>
              <a:spcAft>
                <a:spcPts val="600"/>
              </a:spcAft>
              <a:buFont typeface="Arial" panose="020B0604020202020204" pitchFamily="34" charset="0"/>
              <a:buChar char="•"/>
            </a:pPr>
            <a:r>
              <a:rPr lang="en-US" sz="5400" dirty="0">
                <a:latin typeface="Pond Free Me" pitchFamily="2" charset="0"/>
              </a:rPr>
              <a:t>Following multistep directions</a:t>
            </a:r>
          </a:p>
          <a:p>
            <a:pPr marL="285750" indent="-228600">
              <a:lnSpc>
                <a:spcPct val="90000"/>
              </a:lnSpc>
              <a:spcAft>
                <a:spcPts val="600"/>
              </a:spcAft>
              <a:buFont typeface="Arial" panose="020B0604020202020204" pitchFamily="34" charset="0"/>
              <a:buChar char="•"/>
            </a:pPr>
            <a:r>
              <a:rPr lang="en-US" sz="5400" dirty="0">
                <a:latin typeface="Pond Free Me" pitchFamily="2" charset="0"/>
              </a:rPr>
              <a:t>Understanding risk</a:t>
            </a:r>
          </a:p>
        </p:txBody>
      </p:sp>
      <p:sp>
        <p:nvSpPr>
          <p:cNvPr id="7" name="TextBox 6">
            <a:extLst>
              <a:ext uri="{FF2B5EF4-FFF2-40B4-BE49-F238E27FC236}">
                <a16:creationId xmlns:a16="http://schemas.microsoft.com/office/drawing/2014/main" id="{AA4C3B74-9C15-894A-A97D-8B0C8F8238E4}"/>
              </a:ext>
            </a:extLst>
          </p:cNvPr>
          <p:cNvSpPr txBox="1"/>
          <p:nvPr/>
        </p:nvSpPr>
        <p:spPr>
          <a:xfrm>
            <a:off x="0" y="6642556"/>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9386305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DD0FA08-F9ED-0543-AE5B-EBF5F2104E44}"/>
              </a:ext>
            </a:extLst>
          </p:cNvPr>
          <p:cNvPicPr>
            <a:picLocks noChangeAspect="1"/>
          </p:cNvPicPr>
          <p:nvPr/>
        </p:nvPicPr>
        <p:blipFill rotWithShape="1">
          <a:blip r:embed="rId3"/>
          <a:srcRect r="-1" b="18462"/>
          <a:stretch/>
        </p:blipFill>
        <p:spPr>
          <a:xfrm>
            <a:off x="4117521" y="10"/>
            <a:ext cx="8074479" cy="6857990"/>
          </a:xfrm>
          <a:prstGeom prst="rect">
            <a:avLst/>
          </a:prstGeom>
        </p:spPr>
      </p:pic>
      <p:sp>
        <p:nvSpPr>
          <p:cNvPr id="10" name="Freeform: Shape 9">
            <a:extLst>
              <a:ext uri="{FF2B5EF4-FFF2-40B4-BE49-F238E27FC236}">
                <a16:creationId xmlns:a16="http://schemas.microsoft.com/office/drawing/2014/main" id="{8F23F8A3-8FD7-4779-8323-FDC26BE998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859800" cy="6858478"/>
          </a:xfrm>
          <a:custGeom>
            <a:avLst/>
            <a:gdLst>
              <a:gd name="connsiteX0" fmla="*/ 7859800 w 7859800"/>
              <a:gd name="connsiteY0" fmla="*/ 6858478 h 6858478"/>
              <a:gd name="connsiteX1" fmla="*/ 435245 w 7859800"/>
              <a:gd name="connsiteY1" fmla="*/ 6858478 h 6858478"/>
              <a:gd name="connsiteX2" fmla="*/ 435505 w 7859800"/>
              <a:gd name="connsiteY2" fmla="*/ 6857916 h 6858478"/>
              <a:gd name="connsiteX3" fmla="*/ 0 w 7859800"/>
              <a:gd name="connsiteY3" fmla="*/ 6857916 h 6858478"/>
              <a:gd name="connsiteX4" fmla="*/ 0 w 7859800"/>
              <a:gd name="connsiteY4" fmla="*/ 0 h 6858478"/>
              <a:gd name="connsiteX5" fmla="*/ 3611620 w 7859800"/>
              <a:gd name="connsiteY5" fmla="*/ 0 h 6858478"/>
              <a:gd name="connsiteX6" fmla="*/ 4677848 w 7859800"/>
              <a:gd name="connsiteY6" fmla="*/ 0 h 6858478"/>
              <a:gd name="connsiteX7" fmla="*/ 4683425 w 7859800"/>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59800" h="6858478">
                <a:moveTo>
                  <a:pt x="7859800" y="6858478"/>
                </a:moveTo>
                <a:lnTo>
                  <a:pt x="435245" y="6858478"/>
                </a:lnTo>
                <a:lnTo>
                  <a:pt x="435505" y="6857916"/>
                </a:lnTo>
                <a:lnTo>
                  <a:pt x="0" y="6857916"/>
                </a:lnTo>
                <a:lnTo>
                  <a:pt x="0" y="0"/>
                </a:lnTo>
                <a:lnTo>
                  <a:pt x="3611620" y="0"/>
                </a:lnTo>
                <a:lnTo>
                  <a:pt x="4677848" y="0"/>
                </a:lnTo>
                <a:lnTo>
                  <a:pt x="4683425" y="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F605C4CC-A25C-416F-8333-7CB7DC97D8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431174" cy="6858478"/>
          </a:xfrm>
          <a:custGeom>
            <a:avLst/>
            <a:gdLst>
              <a:gd name="connsiteX0" fmla="*/ 7431174 w 7431174"/>
              <a:gd name="connsiteY0" fmla="*/ 6858478 h 6858478"/>
              <a:gd name="connsiteX1" fmla="*/ 6619 w 7431174"/>
              <a:gd name="connsiteY1" fmla="*/ 6858478 h 6858478"/>
              <a:gd name="connsiteX2" fmla="*/ 6879 w 7431174"/>
              <a:gd name="connsiteY2" fmla="*/ 6857916 h 6858478"/>
              <a:gd name="connsiteX3" fmla="*/ 0 w 7431174"/>
              <a:gd name="connsiteY3" fmla="*/ 6857916 h 6858478"/>
              <a:gd name="connsiteX4" fmla="*/ 0 w 7431174"/>
              <a:gd name="connsiteY4" fmla="*/ 0 h 6858478"/>
              <a:gd name="connsiteX5" fmla="*/ 3182994 w 7431174"/>
              <a:gd name="connsiteY5" fmla="*/ 0 h 6858478"/>
              <a:gd name="connsiteX6" fmla="*/ 4249222 w 7431174"/>
              <a:gd name="connsiteY6" fmla="*/ 0 h 6858478"/>
              <a:gd name="connsiteX7" fmla="*/ 4254799 w 7431174"/>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31174" h="6858478">
                <a:moveTo>
                  <a:pt x="7431174" y="6858478"/>
                </a:moveTo>
                <a:lnTo>
                  <a:pt x="6619" y="6858478"/>
                </a:lnTo>
                <a:lnTo>
                  <a:pt x="6879" y="6857916"/>
                </a:lnTo>
                <a:lnTo>
                  <a:pt x="0" y="6857916"/>
                </a:lnTo>
                <a:lnTo>
                  <a:pt x="0" y="0"/>
                </a:lnTo>
                <a:lnTo>
                  <a:pt x="3182994" y="0"/>
                </a:lnTo>
                <a:lnTo>
                  <a:pt x="4249222" y="0"/>
                </a:lnTo>
                <a:lnTo>
                  <a:pt x="4254799" y="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ctrTitle"/>
          </p:nvPr>
        </p:nvSpPr>
        <p:spPr>
          <a:xfrm>
            <a:off x="804672" y="365125"/>
            <a:ext cx="5266155" cy="1325563"/>
          </a:xfrm>
        </p:spPr>
        <p:txBody>
          <a:bodyPr vert="horz" lIns="91440" tIns="45720" rIns="91440" bIns="45720" rtlCol="0" anchor="ctr">
            <a:normAutofit/>
          </a:bodyPr>
          <a:lstStyle/>
          <a:p>
            <a:pPr algn="l"/>
            <a:r>
              <a:rPr lang="en-US" sz="2800" dirty="0">
                <a:latin typeface="HelloBigDeal Medium" panose="02000603000000000000" pitchFamily="2" charset="0"/>
                <a:ea typeface="HelloBigDeal Medium" panose="02000603000000000000" pitchFamily="2" charset="0"/>
              </a:rPr>
              <a:t>They also struggle with…</a:t>
            </a:r>
          </a:p>
        </p:txBody>
      </p:sp>
      <p:sp>
        <p:nvSpPr>
          <p:cNvPr id="5" name="TextBox 4"/>
          <p:cNvSpPr txBox="1"/>
          <p:nvPr/>
        </p:nvSpPr>
        <p:spPr>
          <a:xfrm>
            <a:off x="804672" y="2022601"/>
            <a:ext cx="4344844" cy="4154361"/>
          </a:xfrm>
          <a:prstGeom prst="rect">
            <a:avLst/>
          </a:prstGeom>
        </p:spPr>
        <p:txBody>
          <a:bodyPr vert="horz" lIns="91440" tIns="45720" rIns="91440" bIns="45720" rtlCol="0">
            <a:normAutofit/>
          </a:bodyPr>
          <a:lstStyle/>
          <a:p>
            <a:pPr marL="285750" indent="-228600">
              <a:lnSpc>
                <a:spcPct val="90000"/>
              </a:lnSpc>
              <a:spcAft>
                <a:spcPts val="600"/>
              </a:spcAft>
              <a:buFont typeface="Arial" panose="020B0604020202020204" pitchFamily="34" charset="0"/>
              <a:buChar char="•"/>
            </a:pPr>
            <a:r>
              <a:rPr lang="en-US" sz="3200" dirty="0">
                <a:latin typeface="Pond Free Me" pitchFamily="2" charset="0"/>
              </a:rPr>
              <a:t>Focusing on long term projects – they run out of “gas” or attention</a:t>
            </a:r>
          </a:p>
          <a:p>
            <a:pPr marL="285750" indent="-228600">
              <a:lnSpc>
                <a:spcPct val="90000"/>
              </a:lnSpc>
              <a:spcAft>
                <a:spcPts val="600"/>
              </a:spcAft>
              <a:buFont typeface="Arial" panose="020B0604020202020204" pitchFamily="34" charset="0"/>
              <a:buChar char="•"/>
            </a:pPr>
            <a:r>
              <a:rPr lang="en-US" sz="3200" dirty="0">
                <a:latin typeface="Pond Free Me" pitchFamily="2" charset="0"/>
              </a:rPr>
              <a:t>Managing emotions- internal pressures can build up and lead to outbursts</a:t>
            </a:r>
          </a:p>
        </p:txBody>
      </p:sp>
      <p:sp>
        <p:nvSpPr>
          <p:cNvPr id="7" name="TextBox 6">
            <a:extLst>
              <a:ext uri="{FF2B5EF4-FFF2-40B4-BE49-F238E27FC236}">
                <a16:creationId xmlns:a16="http://schemas.microsoft.com/office/drawing/2014/main" id="{4A84690D-9681-7B49-9DA9-4556C82FED6E}"/>
              </a:ext>
            </a:extLst>
          </p:cNvPr>
          <p:cNvSpPr txBox="1"/>
          <p:nvPr/>
        </p:nvSpPr>
        <p:spPr>
          <a:xfrm>
            <a:off x="10001694" y="644333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1546992751"/>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13145" y="744279"/>
            <a:ext cx="6085366" cy="1724851"/>
          </a:xfrm>
        </p:spPr>
        <p:txBody>
          <a:bodyPr vert="horz" lIns="91440" tIns="45720" rIns="91440" bIns="45720" rtlCol="0" anchor="ctr">
            <a:normAutofit/>
          </a:bodyPr>
          <a:lstStyle/>
          <a:p>
            <a:pPr algn="l"/>
            <a:r>
              <a:rPr lang="en-US" sz="3200" dirty="0">
                <a:latin typeface="HelloBigDeal Medium" panose="02000603000000000000" pitchFamily="2" charset="0"/>
                <a:ea typeface="HelloBigDeal Medium" panose="02000603000000000000" pitchFamily="2" charset="0"/>
              </a:rPr>
              <a:t>Those with ADHD have a hard time:</a:t>
            </a:r>
            <a:br>
              <a:rPr lang="en-US" sz="3200" dirty="0">
                <a:latin typeface="HelloBigDeal Medium" panose="02000603000000000000" pitchFamily="2" charset="0"/>
                <a:ea typeface="HelloBigDeal Medium" panose="02000603000000000000" pitchFamily="2" charset="0"/>
              </a:rPr>
            </a:br>
            <a:endParaRPr lang="en-US" sz="3200" dirty="0">
              <a:latin typeface="HelloBigDeal Medium" panose="02000603000000000000" pitchFamily="2" charset="0"/>
              <a:ea typeface="HelloBigDeal Medium" panose="02000603000000000000" pitchFamily="2" charset="0"/>
            </a:endParaRPr>
          </a:p>
        </p:txBody>
      </p:sp>
      <p:sp>
        <p:nvSpPr>
          <p:cNvPr id="5" name="TextBox 4"/>
          <p:cNvSpPr txBox="1"/>
          <p:nvPr/>
        </p:nvSpPr>
        <p:spPr>
          <a:xfrm>
            <a:off x="762000" y="2279018"/>
            <a:ext cx="5314543" cy="3375920"/>
          </a:xfrm>
          <a:prstGeom prst="rect">
            <a:avLst/>
          </a:prstGeom>
        </p:spPr>
        <p:txBody>
          <a:bodyPr vert="horz" lIns="91440" tIns="45720" rIns="91440" bIns="45720" numCol="1" rtlCol="0" anchor="t">
            <a:normAutofit/>
          </a:bodyPr>
          <a:lstStyle/>
          <a:p>
            <a:pPr marL="285750" indent="-228600">
              <a:lnSpc>
                <a:spcPct val="90000"/>
              </a:lnSpc>
              <a:spcAft>
                <a:spcPts val="600"/>
              </a:spcAft>
              <a:buFont typeface="Arial" panose="020B0604020202020204" pitchFamily="34" charset="0"/>
              <a:buChar char="•"/>
            </a:pPr>
            <a:r>
              <a:rPr lang="en-US" sz="3200" dirty="0">
                <a:latin typeface="Pond Free Me" pitchFamily="2" charset="0"/>
              </a:rPr>
              <a:t>Slowing down</a:t>
            </a:r>
          </a:p>
          <a:p>
            <a:pPr marL="285750" indent="-228600">
              <a:lnSpc>
                <a:spcPct val="90000"/>
              </a:lnSpc>
              <a:spcAft>
                <a:spcPts val="600"/>
              </a:spcAft>
              <a:buFont typeface="Arial" panose="020B0604020202020204" pitchFamily="34" charset="0"/>
              <a:buChar char="•"/>
            </a:pPr>
            <a:r>
              <a:rPr lang="en-US" sz="3200" dirty="0">
                <a:latin typeface="Pond Free Me" pitchFamily="2" charset="0"/>
              </a:rPr>
              <a:t>Monitoring their actions </a:t>
            </a:r>
          </a:p>
          <a:p>
            <a:pPr marL="285750" indent="-228600">
              <a:lnSpc>
                <a:spcPct val="90000"/>
              </a:lnSpc>
              <a:spcAft>
                <a:spcPts val="600"/>
              </a:spcAft>
              <a:buFont typeface="Arial" panose="020B0604020202020204" pitchFamily="34" charset="0"/>
              <a:buChar char="•"/>
            </a:pPr>
            <a:r>
              <a:rPr lang="en-US" sz="3200" dirty="0">
                <a:latin typeface="Pond Free Me" pitchFamily="2" charset="0"/>
              </a:rPr>
              <a:t>Understanding the consequences of their actions</a:t>
            </a:r>
          </a:p>
          <a:p>
            <a:pPr marL="285750" indent="-228600">
              <a:lnSpc>
                <a:spcPct val="90000"/>
              </a:lnSpc>
              <a:spcAft>
                <a:spcPts val="600"/>
              </a:spcAft>
              <a:buFont typeface="Arial" panose="020B0604020202020204" pitchFamily="34" charset="0"/>
              <a:buChar char="•"/>
            </a:pPr>
            <a:r>
              <a:rPr lang="en-US" sz="3200" dirty="0">
                <a:latin typeface="Pond Free Me" pitchFamily="2" charset="0"/>
              </a:rPr>
              <a:t>Waiting their turn</a:t>
            </a:r>
          </a:p>
        </p:txBody>
      </p:sp>
      <p:sp>
        <p:nvSpPr>
          <p:cNvPr id="20" name="Freeform: Shape 19">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A road sign on the side of the road&#10;&#10;Description automatically generated">
            <a:extLst>
              <a:ext uri="{FF2B5EF4-FFF2-40B4-BE49-F238E27FC236}">
                <a16:creationId xmlns:a16="http://schemas.microsoft.com/office/drawing/2014/main" id="{71E81A81-0E3E-1443-8CB3-EB683732229A}"/>
              </a:ext>
            </a:extLst>
          </p:cNvPr>
          <p:cNvPicPr>
            <a:picLocks noChangeAspect="1"/>
          </p:cNvPicPr>
          <p:nvPr/>
        </p:nvPicPr>
        <p:blipFill rotWithShape="1">
          <a:blip r:embed="rId3"/>
          <a:srcRect l="36247" r="-2" b="-2"/>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
        <p:nvSpPr>
          <p:cNvPr id="10" name="TextBox 9">
            <a:extLst>
              <a:ext uri="{FF2B5EF4-FFF2-40B4-BE49-F238E27FC236}">
                <a16:creationId xmlns:a16="http://schemas.microsoft.com/office/drawing/2014/main" id="{E3EBAFDA-96F5-724E-A40B-9D7824BEFC9C}"/>
              </a:ext>
            </a:extLst>
          </p:cNvPr>
          <p:cNvSpPr txBox="1"/>
          <p:nvPr/>
        </p:nvSpPr>
        <p:spPr>
          <a:xfrm>
            <a:off x="10001694" y="644333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2896367639"/>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825AC39-5F85-4CAA-8A81-A1287086B2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95DA4D23-37FC-4B90-8188-F0377C5FF4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417162" cy="6858000"/>
          </a:xfrm>
          <a:custGeom>
            <a:avLst/>
            <a:gdLst>
              <a:gd name="connsiteX0" fmla="*/ 0 w 4417162"/>
              <a:gd name="connsiteY0" fmla="*/ 0 h 6858000"/>
              <a:gd name="connsiteX1" fmla="*/ 144378 w 4417162"/>
              <a:gd name="connsiteY1" fmla="*/ 0 h 6858000"/>
              <a:gd name="connsiteX2" fmla="*/ 2310062 w 4417162"/>
              <a:gd name="connsiteY2" fmla="*/ 0 h 6858000"/>
              <a:gd name="connsiteX3" fmla="*/ 4227367 w 4417162"/>
              <a:gd name="connsiteY3" fmla="*/ 0 h 6858000"/>
              <a:gd name="connsiteX4" fmla="*/ 4232407 w 4417162"/>
              <a:gd name="connsiteY4" fmla="*/ 66675 h 6858000"/>
              <a:gd name="connsiteX5" fmla="*/ 4240804 w 4417162"/>
              <a:gd name="connsiteY5" fmla="*/ 122237 h 6858000"/>
              <a:gd name="connsiteX6" fmla="*/ 4250882 w 4417162"/>
              <a:gd name="connsiteY6" fmla="*/ 174625 h 6858000"/>
              <a:gd name="connsiteX7" fmla="*/ 4267678 w 4417162"/>
              <a:gd name="connsiteY7" fmla="*/ 217487 h 6858000"/>
              <a:gd name="connsiteX8" fmla="*/ 4284474 w 4417162"/>
              <a:gd name="connsiteY8" fmla="*/ 260350 h 6858000"/>
              <a:gd name="connsiteX9" fmla="*/ 4304629 w 4417162"/>
              <a:gd name="connsiteY9" fmla="*/ 296862 h 6858000"/>
              <a:gd name="connsiteX10" fmla="*/ 4324784 w 4417162"/>
              <a:gd name="connsiteY10" fmla="*/ 334962 h 6858000"/>
              <a:gd name="connsiteX11" fmla="*/ 4343260 w 4417162"/>
              <a:gd name="connsiteY11" fmla="*/ 369887 h 6858000"/>
              <a:gd name="connsiteX12" fmla="*/ 4361735 w 4417162"/>
              <a:gd name="connsiteY12" fmla="*/ 409575 h 6858000"/>
              <a:gd name="connsiteX13" fmla="*/ 4378531 w 4417162"/>
              <a:gd name="connsiteY13" fmla="*/ 450850 h 6858000"/>
              <a:gd name="connsiteX14" fmla="*/ 4393648 w 4417162"/>
              <a:gd name="connsiteY14" fmla="*/ 496887 h 6858000"/>
              <a:gd name="connsiteX15" fmla="*/ 4405405 w 4417162"/>
              <a:gd name="connsiteY15" fmla="*/ 546100 h 6858000"/>
              <a:gd name="connsiteX16" fmla="*/ 4413803 w 4417162"/>
              <a:gd name="connsiteY16" fmla="*/ 606425 h 6858000"/>
              <a:gd name="connsiteX17" fmla="*/ 4417162 w 4417162"/>
              <a:gd name="connsiteY17" fmla="*/ 673100 h 6858000"/>
              <a:gd name="connsiteX18" fmla="*/ 4413803 w 4417162"/>
              <a:gd name="connsiteY18" fmla="*/ 744537 h 6858000"/>
              <a:gd name="connsiteX19" fmla="*/ 4405405 w 4417162"/>
              <a:gd name="connsiteY19" fmla="*/ 801687 h 6858000"/>
              <a:gd name="connsiteX20" fmla="*/ 4393648 w 4417162"/>
              <a:gd name="connsiteY20" fmla="*/ 854075 h 6858000"/>
              <a:gd name="connsiteX21" fmla="*/ 4378531 w 4417162"/>
              <a:gd name="connsiteY21" fmla="*/ 901700 h 6858000"/>
              <a:gd name="connsiteX22" fmla="*/ 4361735 w 4417162"/>
              <a:gd name="connsiteY22" fmla="*/ 942975 h 6858000"/>
              <a:gd name="connsiteX23" fmla="*/ 4341580 w 4417162"/>
              <a:gd name="connsiteY23" fmla="*/ 981075 h 6858000"/>
              <a:gd name="connsiteX24" fmla="*/ 4321425 w 4417162"/>
              <a:gd name="connsiteY24" fmla="*/ 1017587 h 6858000"/>
              <a:gd name="connsiteX25" fmla="*/ 4301270 w 4417162"/>
              <a:gd name="connsiteY25" fmla="*/ 1055687 h 6858000"/>
              <a:gd name="connsiteX26" fmla="*/ 4282794 w 4417162"/>
              <a:gd name="connsiteY26" fmla="*/ 1095375 h 6858000"/>
              <a:gd name="connsiteX27" fmla="*/ 4264318 w 4417162"/>
              <a:gd name="connsiteY27" fmla="*/ 1136650 h 6858000"/>
              <a:gd name="connsiteX28" fmla="*/ 4249203 w 4417162"/>
              <a:gd name="connsiteY28" fmla="*/ 1182687 h 6858000"/>
              <a:gd name="connsiteX29" fmla="*/ 4239125 w 4417162"/>
              <a:gd name="connsiteY29" fmla="*/ 1235075 h 6858000"/>
              <a:gd name="connsiteX30" fmla="*/ 4229047 w 4417162"/>
              <a:gd name="connsiteY30" fmla="*/ 1295400 h 6858000"/>
              <a:gd name="connsiteX31" fmla="*/ 4227367 w 4417162"/>
              <a:gd name="connsiteY31" fmla="*/ 1363662 h 6858000"/>
              <a:gd name="connsiteX32" fmla="*/ 4229047 w 4417162"/>
              <a:gd name="connsiteY32" fmla="*/ 1431925 h 6858000"/>
              <a:gd name="connsiteX33" fmla="*/ 4239125 w 4417162"/>
              <a:gd name="connsiteY33" fmla="*/ 1492250 h 6858000"/>
              <a:gd name="connsiteX34" fmla="*/ 4249203 w 4417162"/>
              <a:gd name="connsiteY34" fmla="*/ 1544637 h 6858000"/>
              <a:gd name="connsiteX35" fmla="*/ 4264318 w 4417162"/>
              <a:gd name="connsiteY35" fmla="*/ 1589087 h 6858000"/>
              <a:gd name="connsiteX36" fmla="*/ 4282794 w 4417162"/>
              <a:gd name="connsiteY36" fmla="*/ 1631950 h 6858000"/>
              <a:gd name="connsiteX37" fmla="*/ 4301270 w 4417162"/>
              <a:gd name="connsiteY37" fmla="*/ 1671637 h 6858000"/>
              <a:gd name="connsiteX38" fmla="*/ 4321425 w 4417162"/>
              <a:gd name="connsiteY38" fmla="*/ 1708150 h 6858000"/>
              <a:gd name="connsiteX39" fmla="*/ 4341580 w 4417162"/>
              <a:gd name="connsiteY39" fmla="*/ 1743075 h 6858000"/>
              <a:gd name="connsiteX40" fmla="*/ 4361735 w 4417162"/>
              <a:gd name="connsiteY40" fmla="*/ 1782762 h 6858000"/>
              <a:gd name="connsiteX41" fmla="*/ 4378531 w 4417162"/>
              <a:gd name="connsiteY41" fmla="*/ 1824037 h 6858000"/>
              <a:gd name="connsiteX42" fmla="*/ 4393648 w 4417162"/>
              <a:gd name="connsiteY42" fmla="*/ 1870075 h 6858000"/>
              <a:gd name="connsiteX43" fmla="*/ 4405405 w 4417162"/>
              <a:gd name="connsiteY43" fmla="*/ 1922462 h 6858000"/>
              <a:gd name="connsiteX44" fmla="*/ 4413803 w 4417162"/>
              <a:gd name="connsiteY44" fmla="*/ 1982787 h 6858000"/>
              <a:gd name="connsiteX45" fmla="*/ 4417162 w 4417162"/>
              <a:gd name="connsiteY45" fmla="*/ 2051050 h 6858000"/>
              <a:gd name="connsiteX46" fmla="*/ 4413803 w 4417162"/>
              <a:gd name="connsiteY46" fmla="*/ 2119312 h 6858000"/>
              <a:gd name="connsiteX47" fmla="*/ 4405405 w 4417162"/>
              <a:gd name="connsiteY47" fmla="*/ 2179637 h 6858000"/>
              <a:gd name="connsiteX48" fmla="*/ 4393648 w 4417162"/>
              <a:gd name="connsiteY48" fmla="*/ 2232025 h 6858000"/>
              <a:gd name="connsiteX49" fmla="*/ 4378531 w 4417162"/>
              <a:gd name="connsiteY49" fmla="*/ 2278062 h 6858000"/>
              <a:gd name="connsiteX50" fmla="*/ 4361735 w 4417162"/>
              <a:gd name="connsiteY50" fmla="*/ 2319337 h 6858000"/>
              <a:gd name="connsiteX51" fmla="*/ 4341580 w 4417162"/>
              <a:gd name="connsiteY51" fmla="*/ 2359025 h 6858000"/>
              <a:gd name="connsiteX52" fmla="*/ 4321425 w 4417162"/>
              <a:gd name="connsiteY52" fmla="*/ 2395537 h 6858000"/>
              <a:gd name="connsiteX53" fmla="*/ 4301270 w 4417162"/>
              <a:gd name="connsiteY53" fmla="*/ 2433637 h 6858000"/>
              <a:gd name="connsiteX54" fmla="*/ 4282794 w 4417162"/>
              <a:gd name="connsiteY54" fmla="*/ 2471737 h 6858000"/>
              <a:gd name="connsiteX55" fmla="*/ 4264318 w 4417162"/>
              <a:gd name="connsiteY55" fmla="*/ 2513012 h 6858000"/>
              <a:gd name="connsiteX56" fmla="*/ 4249203 w 4417162"/>
              <a:gd name="connsiteY56" fmla="*/ 2560637 h 6858000"/>
              <a:gd name="connsiteX57" fmla="*/ 4239125 w 4417162"/>
              <a:gd name="connsiteY57" fmla="*/ 2613025 h 6858000"/>
              <a:gd name="connsiteX58" fmla="*/ 4229047 w 4417162"/>
              <a:gd name="connsiteY58" fmla="*/ 2671762 h 6858000"/>
              <a:gd name="connsiteX59" fmla="*/ 4227367 w 4417162"/>
              <a:gd name="connsiteY59" fmla="*/ 2741612 h 6858000"/>
              <a:gd name="connsiteX60" fmla="*/ 4229047 w 4417162"/>
              <a:gd name="connsiteY60" fmla="*/ 2809875 h 6858000"/>
              <a:gd name="connsiteX61" fmla="*/ 4239125 w 4417162"/>
              <a:gd name="connsiteY61" fmla="*/ 2868612 h 6858000"/>
              <a:gd name="connsiteX62" fmla="*/ 4249203 w 4417162"/>
              <a:gd name="connsiteY62" fmla="*/ 2922587 h 6858000"/>
              <a:gd name="connsiteX63" fmla="*/ 4264318 w 4417162"/>
              <a:gd name="connsiteY63" fmla="*/ 2967037 h 6858000"/>
              <a:gd name="connsiteX64" fmla="*/ 4282794 w 4417162"/>
              <a:gd name="connsiteY64" fmla="*/ 3009900 h 6858000"/>
              <a:gd name="connsiteX65" fmla="*/ 4301270 w 4417162"/>
              <a:gd name="connsiteY65" fmla="*/ 3046412 h 6858000"/>
              <a:gd name="connsiteX66" fmla="*/ 4321425 w 4417162"/>
              <a:gd name="connsiteY66" fmla="*/ 3084512 h 6858000"/>
              <a:gd name="connsiteX67" fmla="*/ 4341580 w 4417162"/>
              <a:gd name="connsiteY67" fmla="*/ 3121025 h 6858000"/>
              <a:gd name="connsiteX68" fmla="*/ 4361735 w 4417162"/>
              <a:gd name="connsiteY68" fmla="*/ 3160712 h 6858000"/>
              <a:gd name="connsiteX69" fmla="*/ 4378531 w 4417162"/>
              <a:gd name="connsiteY69" fmla="*/ 3201987 h 6858000"/>
              <a:gd name="connsiteX70" fmla="*/ 4393648 w 4417162"/>
              <a:gd name="connsiteY70" fmla="*/ 3248025 h 6858000"/>
              <a:gd name="connsiteX71" fmla="*/ 4405405 w 4417162"/>
              <a:gd name="connsiteY71" fmla="*/ 3300412 h 6858000"/>
              <a:gd name="connsiteX72" fmla="*/ 4413803 w 4417162"/>
              <a:gd name="connsiteY72" fmla="*/ 3360737 h 6858000"/>
              <a:gd name="connsiteX73" fmla="*/ 4417162 w 4417162"/>
              <a:gd name="connsiteY73" fmla="*/ 3427412 h 6858000"/>
              <a:gd name="connsiteX74" fmla="*/ 4413803 w 4417162"/>
              <a:gd name="connsiteY74" fmla="*/ 3497262 h 6858000"/>
              <a:gd name="connsiteX75" fmla="*/ 4405405 w 4417162"/>
              <a:gd name="connsiteY75" fmla="*/ 3557587 h 6858000"/>
              <a:gd name="connsiteX76" fmla="*/ 4393648 w 4417162"/>
              <a:gd name="connsiteY76" fmla="*/ 3609975 h 6858000"/>
              <a:gd name="connsiteX77" fmla="*/ 4378531 w 4417162"/>
              <a:gd name="connsiteY77" fmla="*/ 3656012 h 6858000"/>
              <a:gd name="connsiteX78" fmla="*/ 4361735 w 4417162"/>
              <a:gd name="connsiteY78" fmla="*/ 3697287 h 6858000"/>
              <a:gd name="connsiteX79" fmla="*/ 4341580 w 4417162"/>
              <a:gd name="connsiteY79" fmla="*/ 3736975 h 6858000"/>
              <a:gd name="connsiteX80" fmla="*/ 4301270 w 4417162"/>
              <a:gd name="connsiteY80" fmla="*/ 3811587 h 6858000"/>
              <a:gd name="connsiteX81" fmla="*/ 4282794 w 4417162"/>
              <a:gd name="connsiteY81" fmla="*/ 3848100 h 6858000"/>
              <a:gd name="connsiteX82" fmla="*/ 4264318 w 4417162"/>
              <a:gd name="connsiteY82" fmla="*/ 3890962 h 6858000"/>
              <a:gd name="connsiteX83" fmla="*/ 4249203 w 4417162"/>
              <a:gd name="connsiteY83" fmla="*/ 3935412 h 6858000"/>
              <a:gd name="connsiteX84" fmla="*/ 4239125 w 4417162"/>
              <a:gd name="connsiteY84" fmla="*/ 3987800 h 6858000"/>
              <a:gd name="connsiteX85" fmla="*/ 4229047 w 4417162"/>
              <a:gd name="connsiteY85" fmla="*/ 4048125 h 6858000"/>
              <a:gd name="connsiteX86" fmla="*/ 4227367 w 4417162"/>
              <a:gd name="connsiteY86" fmla="*/ 4116387 h 6858000"/>
              <a:gd name="connsiteX87" fmla="*/ 4229047 w 4417162"/>
              <a:gd name="connsiteY87" fmla="*/ 4186237 h 6858000"/>
              <a:gd name="connsiteX88" fmla="*/ 4239125 w 4417162"/>
              <a:gd name="connsiteY88" fmla="*/ 4244975 h 6858000"/>
              <a:gd name="connsiteX89" fmla="*/ 4249203 w 4417162"/>
              <a:gd name="connsiteY89" fmla="*/ 4297362 h 6858000"/>
              <a:gd name="connsiteX90" fmla="*/ 4264318 w 4417162"/>
              <a:gd name="connsiteY90" fmla="*/ 4343400 h 6858000"/>
              <a:gd name="connsiteX91" fmla="*/ 4282794 w 4417162"/>
              <a:gd name="connsiteY91" fmla="*/ 4386262 h 6858000"/>
              <a:gd name="connsiteX92" fmla="*/ 4301270 w 4417162"/>
              <a:gd name="connsiteY92" fmla="*/ 4424362 h 6858000"/>
              <a:gd name="connsiteX93" fmla="*/ 4341580 w 4417162"/>
              <a:gd name="connsiteY93" fmla="*/ 4498975 h 6858000"/>
              <a:gd name="connsiteX94" fmla="*/ 4361735 w 4417162"/>
              <a:gd name="connsiteY94" fmla="*/ 4537075 h 6858000"/>
              <a:gd name="connsiteX95" fmla="*/ 4378531 w 4417162"/>
              <a:gd name="connsiteY95" fmla="*/ 4579937 h 6858000"/>
              <a:gd name="connsiteX96" fmla="*/ 4393648 w 4417162"/>
              <a:gd name="connsiteY96" fmla="*/ 4625975 h 6858000"/>
              <a:gd name="connsiteX97" fmla="*/ 4405405 w 4417162"/>
              <a:gd name="connsiteY97" fmla="*/ 4678362 h 6858000"/>
              <a:gd name="connsiteX98" fmla="*/ 4413803 w 4417162"/>
              <a:gd name="connsiteY98" fmla="*/ 4738687 h 6858000"/>
              <a:gd name="connsiteX99" fmla="*/ 4417162 w 4417162"/>
              <a:gd name="connsiteY99" fmla="*/ 4806950 h 6858000"/>
              <a:gd name="connsiteX100" fmla="*/ 4413803 w 4417162"/>
              <a:gd name="connsiteY100" fmla="*/ 4875212 h 6858000"/>
              <a:gd name="connsiteX101" fmla="*/ 4405405 w 4417162"/>
              <a:gd name="connsiteY101" fmla="*/ 4935537 h 6858000"/>
              <a:gd name="connsiteX102" fmla="*/ 4393648 w 4417162"/>
              <a:gd name="connsiteY102" fmla="*/ 4987925 h 6858000"/>
              <a:gd name="connsiteX103" fmla="*/ 4378531 w 4417162"/>
              <a:gd name="connsiteY103" fmla="*/ 5033962 h 6858000"/>
              <a:gd name="connsiteX104" fmla="*/ 4361735 w 4417162"/>
              <a:gd name="connsiteY104" fmla="*/ 5075237 h 6858000"/>
              <a:gd name="connsiteX105" fmla="*/ 4341580 w 4417162"/>
              <a:gd name="connsiteY105" fmla="*/ 5114925 h 6858000"/>
              <a:gd name="connsiteX106" fmla="*/ 4321425 w 4417162"/>
              <a:gd name="connsiteY106" fmla="*/ 5149850 h 6858000"/>
              <a:gd name="connsiteX107" fmla="*/ 4301270 w 4417162"/>
              <a:gd name="connsiteY107" fmla="*/ 5186362 h 6858000"/>
              <a:gd name="connsiteX108" fmla="*/ 4282794 w 4417162"/>
              <a:gd name="connsiteY108" fmla="*/ 5226050 h 6858000"/>
              <a:gd name="connsiteX109" fmla="*/ 4264318 w 4417162"/>
              <a:gd name="connsiteY109" fmla="*/ 5268912 h 6858000"/>
              <a:gd name="connsiteX110" fmla="*/ 4249203 w 4417162"/>
              <a:gd name="connsiteY110" fmla="*/ 5313362 h 6858000"/>
              <a:gd name="connsiteX111" fmla="*/ 4239125 w 4417162"/>
              <a:gd name="connsiteY111" fmla="*/ 5365750 h 6858000"/>
              <a:gd name="connsiteX112" fmla="*/ 4229047 w 4417162"/>
              <a:gd name="connsiteY112" fmla="*/ 5426075 h 6858000"/>
              <a:gd name="connsiteX113" fmla="*/ 4227367 w 4417162"/>
              <a:gd name="connsiteY113" fmla="*/ 5494337 h 6858000"/>
              <a:gd name="connsiteX114" fmla="*/ 4229047 w 4417162"/>
              <a:gd name="connsiteY114" fmla="*/ 5562600 h 6858000"/>
              <a:gd name="connsiteX115" fmla="*/ 4239125 w 4417162"/>
              <a:gd name="connsiteY115" fmla="*/ 5622925 h 6858000"/>
              <a:gd name="connsiteX116" fmla="*/ 4249203 w 4417162"/>
              <a:gd name="connsiteY116" fmla="*/ 5675312 h 6858000"/>
              <a:gd name="connsiteX117" fmla="*/ 4264318 w 4417162"/>
              <a:gd name="connsiteY117" fmla="*/ 5721350 h 6858000"/>
              <a:gd name="connsiteX118" fmla="*/ 4282794 w 4417162"/>
              <a:gd name="connsiteY118" fmla="*/ 5762625 h 6858000"/>
              <a:gd name="connsiteX119" fmla="*/ 4301270 w 4417162"/>
              <a:gd name="connsiteY119" fmla="*/ 5802312 h 6858000"/>
              <a:gd name="connsiteX120" fmla="*/ 4321425 w 4417162"/>
              <a:gd name="connsiteY120" fmla="*/ 5840412 h 6858000"/>
              <a:gd name="connsiteX121" fmla="*/ 4341580 w 4417162"/>
              <a:gd name="connsiteY121" fmla="*/ 5876925 h 6858000"/>
              <a:gd name="connsiteX122" fmla="*/ 4361735 w 4417162"/>
              <a:gd name="connsiteY122" fmla="*/ 5915025 h 6858000"/>
              <a:gd name="connsiteX123" fmla="*/ 4378531 w 4417162"/>
              <a:gd name="connsiteY123" fmla="*/ 5956300 h 6858000"/>
              <a:gd name="connsiteX124" fmla="*/ 4393648 w 4417162"/>
              <a:gd name="connsiteY124" fmla="*/ 6003925 h 6858000"/>
              <a:gd name="connsiteX125" fmla="*/ 4405405 w 4417162"/>
              <a:gd name="connsiteY125" fmla="*/ 6056312 h 6858000"/>
              <a:gd name="connsiteX126" fmla="*/ 4413803 w 4417162"/>
              <a:gd name="connsiteY126" fmla="*/ 6113462 h 6858000"/>
              <a:gd name="connsiteX127" fmla="*/ 4417162 w 4417162"/>
              <a:gd name="connsiteY127" fmla="*/ 6183312 h 6858000"/>
              <a:gd name="connsiteX128" fmla="*/ 4413803 w 4417162"/>
              <a:gd name="connsiteY128" fmla="*/ 6251575 h 6858000"/>
              <a:gd name="connsiteX129" fmla="*/ 4405405 w 4417162"/>
              <a:gd name="connsiteY129" fmla="*/ 6311900 h 6858000"/>
              <a:gd name="connsiteX130" fmla="*/ 4393648 w 4417162"/>
              <a:gd name="connsiteY130" fmla="*/ 6361112 h 6858000"/>
              <a:gd name="connsiteX131" fmla="*/ 4378531 w 4417162"/>
              <a:gd name="connsiteY131" fmla="*/ 6407150 h 6858000"/>
              <a:gd name="connsiteX132" fmla="*/ 4361735 w 4417162"/>
              <a:gd name="connsiteY132" fmla="*/ 6448425 h 6858000"/>
              <a:gd name="connsiteX133" fmla="*/ 4343260 w 4417162"/>
              <a:gd name="connsiteY133" fmla="*/ 6488112 h 6858000"/>
              <a:gd name="connsiteX134" fmla="*/ 4324784 w 4417162"/>
              <a:gd name="connsiteY134" fmla="*/ 6523037 h 6858000"/>
              <a:gd name="connsiteX135" fmla="*/ 4304629 w 4417162"/>
              <a:gd name="connsiteY135" fmla="*/ 6561137 h 6858000"/>
              <a:gd name="connsiteX136" fmla="*/ 4284474 w 4417162"/>
              <a:gd name="connsiteY136" fmla="*/ 6597650 h 6858000"/>
              <a:gd name="connsiteX137" fmla="*/ 4267678 w 4417162"/>
              <a:gd name="connsiteY137" fmla="*/ 6640512 h 6858000"/>
              <a:gd name="connsiteX138" fmla="*/ 4250882 w 4417162"/>
              <a:gd name="connsiteY138" fmla="*/ 6683375 h 6858000"/>
              <a:gd name="connsiteX139" fmla="*/ 4240804 w 4417162"/>
              <a:gd name="connsiteY139" fmla="*/ 6735762 h 6858000"/>
              <a:gd name="connsiteX140" fmla="*/ 4232407 w 4417162"/>
              <a:gd name="connsiteY140" fmla="*/ 6791325 h 6858000"/>
              <a:gd name="connsiteX141" fmla="*/ 4227367 w 4417162"/>
              <a:gd name="connsiteY141" fmla="*/ 6858000 h 6858000"/>
              <a:gd name="connsiteX142" fmla="*/ 2310062 w 4417162"/>
              <a:gd name="connsiteY142" fmla="*/ 6858000 h 6858000"/>
              <a:gd name="connsiteX143" fmla="*/ 144378 w 4417162"/>
              <a:gd name="connsiteY143" fmla="*/ 6858000 h 6858000"/>
              <a:gd name="connsiteX144" fmla="*/ 0 w 4417162"/>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417162" h="6858000">
                <a:moveTo>
                  <a:pt x="0" y="0"/>
                </a:moveTo>
                <a:lnTo>
                  <a:pt x="144378" y="0"/>
                </a:lnTo>
                <a:lnTo>
                  <a:pt x="2310062" y="0"/>
                </a:lnTo>
                <a:lnTo>
                  <a:pt x="4227367" y="0"/>
                </a:lnTo>
                <a:lnTo>
                  <a:pt x="4232407" y="66675"/>
                </a:lnTo>
                <a:lnTo>
                  <a:pt x="4240804" y="122237"/>
                </a:lnTo>
                <a:lnTo>
                  <a:pt x="4250882" y="174625"/>
                </a:lnTo>
                <a:lnTo>
                  <a:pt x="4267678" y="217487"/>
                </a:lnTo>
                <a:lnTo>
                  <a:pt x="4284474" y="260350"/>
                </a:lnTo>
                <a:lnTo>
                  <a:pt x="4304629" y="296862"/>
                </a:lnTo>
                <a:lnTo>
                  <a:pt x="4324784" y="334962"/>
                </a:lnTo>
                <a:lnTo>
                  <a:pt x="4343260" y="369887"/>
                </a:lnTo>
                <a:lnTo>
                  <a:pt x="4361735" y="409575"/>
                </a:lnTo>
                <a:lnTo>
                  <a:pt x="4378531" y="450850"/>
                </a:lnTo>
                <a:lnTo>
                  <a:pt x="4393648" y="496887"/>
                </a:lnTo>
                <a:lnTo>
                  <a:pt x="4405405" y="546100"/>
                </a:lnTo>
                <a:lnTo>
                  <a:pt x="4413803" y="606425"/>
                </a:lnTo>
                <a:lnTo>
                  <a:pt x="4417162" y="673100"/>
                </a:lnTo>
                <a:lnTo>
                  <a:pt x="4413803" y="744537"/>
                </a:lnTo>
                <a:lnTo>
                  <a:pt x="4405405" y="801687"/>
                </a:lnTo>
                <a:lnTo>
                  <a:pt x="4393648" y="854075"/>
                </a:lnTo>
                <a:lnTo>
                  <a:pt x="4378531" y="901700"/>
                </a:lnTo>
                <a:lnTo>
                  <a:pt x="4361735" y="942975"/>
                </a:lnTo>
                <a:lnTo>
                  <a:pt x="4341580" y="981075"/>
                </a:lnTo>
                <a:lnTo>
                  <a:pt x="4321425" y="1017587"/>
                </a:lnTo>
                <a:lnTo>
                  <a:pt x="4301270" y="1055687"/>
                </a:lnTo>
                <a:lnTo>
                  <a:pt x="4282794" y="1095375"/>
                </a:lnTo>
                <a:lnTo>
                  <a:pt x="4264318" y="1136650"/>
                </a:lnTo>
                <a:lnTo>
                  <a:pt x="4249203" y="1182687"/>
                </a:lnTo>
                <a:lnTo>
                  <a:pt x="4239125" y="1235075"/>
                </a:lnTo>
                <a:lnTo>
                  <a:pt x="4229047" y="1295400"/>
                </a:lnTo>
                <a:lnTo>
                  <a:pt x="4227367" y="1363662"/>
                </a:lnTo>
                <a:lnTo>
                  <a:pt x="4229047" y="1431925"/>
                </a:lnTo>
                <a:lnTo>
                  <a:pt x="4239125" y="1492250"/>
                </a:lnTo>
                <a:lnTo>
                  <a:pt x="4249203" y="1544637"/>
                </a:lnTo>
                <a:lnTo>
                  <a:pt x="4264318" y="1589087"/>
                </a:lnTo>
                <a:lnTo>
                  <a:pt x="4282794" y="1631950"/>
                </a:lnTo>
                <a:lnTo>
                  <a:pt x="4301270" y="1671637"/>
                </a:lnTo>
                <a:lnTo>
                  <a:pt x="4321425" y="1708150"/>
                </a:lnTo>
                <a:lnTo>
                  <a:pt x="4341580" y="1743075"/>
                </a:lnTo>
                <a:lnTo>
                  <a:pt x="4361735" y="1782762"/>
                </a:lnTo>
                <a:lnTo>
                  <a:pt x="4378531" y="1824037"/>
                </a:lnTo>
                <a:lnTo>
                  <a:pt x="4393648" y="1870075"/>
                </a:lnTo>
                <a:lnTo>
                  <a:pt x="4405405" y="1922462"/>
                </a:lnTo>
                <a:lnTo>
                  <a:pt x="4413803" y="1982787"/>
                </a:lnTo>
                <a:lnTo>
                  <a:pt x="4417162" y="2051050"/>
                </a:lnTo>
                <a:lnTo>
                  <a:pt x="4413803" y="2119312"/>
                </a:lnTo>
                <a:lnTo>
                  <a:pt x="4405405" y="2179637"/>
                </a:lnTo>
                <a:lnTo>
                  <a:pt x="4393648" y="2232025"/>
                </a:lnTo>
                <a:lnTo>
                  <a:pt x="4378531" y="2278062"/>
                </a:lnTo>
                <a:lnTo>
                  <a:pt x="4361735" y="2319337"/>
                </a:lnTo>
                <a:lnTo>
                  <a:pt x="4341580" y="2359025"/>
                </a:lnTo>
                <a:lnTo>
                  <a:pt x="4321425" y="2395537"/>
                </a:lnTo>
                <a:lnTo>
                  <a:pt x="4301270" y="2433637"/>
                </a:lnTo>
                <a:lnTo>
                  <a:pt x="4282794" y="2471737"/>
                </a:lnTo>
                <a:lnTo>
                  <a:pt x="4264318" y="2513012"/>
                </a:lnTo>
                <a:lnTo>
                  <a:pt x="4249203" y="2560637"/>
                </a:lnTo>
                <a:lnTo>
                  <a:pt x="4239125" y="2613025"/>
                </a:lnTo>
                <a:lnTo>
                  <a:pt x="4229047" y="2671762"/>
                </a:lnTo>
                <a:lnTo>
                  <a:pt x="4227367" y="2741612"/>
                </a:lnTo>
                <a:lnTo>
                  <a:pt x="4229047" y="2809875"/>
                </a:lnTo>
                <a:lnTo>
                  <a:pt x="4239125" y="2868612"/>
                </a:lnTo>
                <a:lnTo>
                  <a:pt x="4249203" y="2922587"/>
                </a:lnTo>
                <a:lnTo>
                  <a:pt x="4264318" y="2967037"/>
                </a:lnTo>
                <a:lnTo>
                  <a:pt x="4282794" y="3009900"/>
                </a:lnTo>
                <a:lnTo>
                  <a:pt x="4301270" y="3046412"/>
                </a:lnTo>
                <a:lnTo>
                  <a:pt x="4321425" y="3084512"/>
                </a:lnTo>
                <a:lnTo>
                  <a:pt x="4341580" y="3121025"/>
                </a:lnTo>
                <a:lnTo>
                  <a:pt x="4361735" y="3160712"/>
                </a:lnTo>
                <a:lnTo>
                  <a:pt x="4378531" y="3201987"/>
                </a:lnTo>
                <a:lnTo>
                  <a:pt x="4393648" y="3248025"/>
                </a:lnTo>
                <a:lnTo>
                  <a:pt x="4405405" y="3300412"/>
                </a:lnTo>
                <a:lnTo>
                  <a:pt x="4413803" y="3360737"/>
                </a:lnTo>
                <a:lnTo>
                  <a:pt x="4417162" y="3427412"/>
                </a:lnTo>
                <a:lnTo>
                  <a:pt x="4413803" y="3497262"/>
                </a:lnTo>
                <a:lnTo>
                  <a:pt x="4405405" y="3557587"/>
                </a:lnTo>
                <a:lnTo>
                  <a:pt x="4393648" y="3609975"/>
                </a:lnTo>
                <a:lnTo>
                  <a:pt x="4378531" y="3656012"/>
                </a:lnTo>
                <a:lnTo>
                  <a:pt x="4361735" y="3697287"/>
                </a:lnTo>
                <a:lnTo>
                  <a:pt x="4341580" y="3736975"/>
                </a:lnTo>
                <a:lnTo>
                  <a:pt x="4301270" y="3811587"/>
                </a:lnTo>
                <a:lnTo>
                  <a:pt x="4282794" y="3848100"/>
                </a:lnTo>
                <a:lnTo>
                  <a:pt x="4264318" y="3890962"/>
                </a:lnTo>
                <a:lnTo>
                  <a:pt x="4249203" y="3935412"/>
                </a:lnTo>
                <a:lnTo>
                  <a:pt x="4239125" y="3987800"/>
                </a:lnTo>
                <a:lnTo>
                  <a:pt x="4229047" y="4048125"/>
                </a:lnTo>
                <a:lnTo>
                  <a:pt x="4227367" y="4116387"/>
                </a:lnTo>
                <a:lnTo>
                  <a:pt x="4229047" y="4186237"/>
                </a:lnTo>
                <a:lnTo>
                  <a:pt x="4239125" y="4244975"/>
                </a:lnTo>
                <a:lnTo>
                  <a:pt x="4249203" y="4297362"/>
                </a:lnTo>
                <a:lnTo>
                  <a:pt x="4264318" y="4343400"/>
                </a:lnTo>
                <a:lnTo>
                  <a:pt x="4282794" y="4386262"/>
                </a:lnTo>
                <a:lnTo>
                  <a:pt x="4301270" y="4424362"/>
                </a:lnTo>
                <a:lnTo>
                  <a:pt x="4341580" y="4498975"/>
                </a:lnTo>
                <a:lnTo>
                  <a:pt x="4361735" y="4537075"/>
                </a:lnTo>
                <a:lnTo>
                  <a:pt x="4378531" y="4579937"/>
                </a:lnTo>
                <a:lnTo>
                  <a:pt x="4393648" y="4625975"/>
                </a:lnTo>
                <a:lnTo>
                  <a:pt x="4405405" y="4678362"/>
                </a:lnTo>
                <a:lnTo>
                  <a:pt x="4413803" y="4738687"/>
                </a:lnTo>
                <a:lnTo>
                  <a:pt x="4417162" y="4806950"/>
                </a:lnTo>
                <a:lnTo>
                  <a:pt x="4413803" y="4875212"/>
                </a:lnTo>
                <a:lnTo>
                  <a:pt x="4405405" y="4935537"/>
                </a:lnTo>
                <a:lnTo>
                  <a:pt x="4393648" y="4987925"/>
                </a:lnTo>
                <a:lnTo>
                  <a:pt x="4378531" y="5033962"/>
                </a:lnTo>
                <a:lnTo>
                  <a:pt x="4361735" y="5075237"/>
                </a:lnTo>
                <a:lnTo>
                  <a:pt x="4341580" y="5114925"/>
                </a:lnTo>
                <a:lnTo>
                  <a:pt x="4321425" y="5149850"/>
                </a:lnTo>
                <a:lnTo>
                  <a:pt x="4301270" y="5186362"/>
                </a:lnTo>
                <a:lnTo>
                  <a:pt x="4282794" y="5226050"/>
                </a:lnTo>
                <a:lnTo>
                  <a:pt x="4264318" y="5268912"/>
                </a:lnTo>
                <a:lnTo>
                  <a:pt x="4249203" y="5313362"/>
                </a:lnTo>
                <a:lnTo>
                  <a:pt x="4239125" y="5365750"/>
                </a:lnTo>
                <a:lnTo>
                  <a:pt x="4229047" y="5426075"/>
                </a:lnTo>
                <a:lnTo>
                  <a:pt x="4227367" y="5494337"/>
                </a:lnTo>
                <a:lnTo>
                  <a:pt x="4229047" y="5562600"/>
                </a:lnTo>
                <a:lnTo>
                  <a:pt x="4239125" y="5622925"/>
                </a:lnTo>
                <a:lnTo>
                  <a:pt x="4249203" y="5675312"/>
                </a:lnTo>
                <a:lnTo>
                  <a:pt x="4264318" y="5721350"/>
                </a:lnTo>
                <a:lnTo>
                  <a:pt x="4282794" y="5762625"/>
                </a:lnTo>
                <a:lnTo>
                  <a:pt x="4301270" y="5802312"/>
                </a:lnTo>
                <a:lnTo>
                  <a:pt x="4321425" y="5840412"/>
                </a:lnTo>
                <a:lnTo>
                  <a:pt x="4341580" y="5876925"/>
                </a:lnTo>
                <a:lnTo>
                  <a:pt x="4361735" y="5915025"/>
                </a:lnTo>
                <a:lnTo>
                  <a:pt x="4378531" y="5956300"/>
                </a:lnTo>
                <a:lnTo>
                  <a:pt x="4393648" y="6003925"/>
                </a:lnTo>
                <a:lnTo>
                  <a:pt x="4405405" y="6056312"/>
                </a:lnTo>
                <a:lnTo>
                  <a:pt x="4413803" y="6113462"/>
                </a:lnTo>
                <a:lnTo>
                  <a:pt x="4417162" y="6183312"/>
                </a:lnTo>
                <a:lnTo>
                  <a:pt x="4413803" y="6251575"/>
                </a:lnTo>
                <a:lnTo>
                  <a:pt x="4405405" y="6311900"/>
                </a:lnTo>
                <a:lnTo>
                  <a:pt x="4393648" y="6361112"/>
                </a:lnTo>
                <a:lnTo>
                  <a:pt x="4378531" y="6407150"/>
                </a:lnTo>
                <a:lnTo>
                  <a:pt x="4361735" y="6448425"/>
                </a:lnTo>
                <a:lnTo>
                  <a:pt x="4343260" y="6488112"/>
                </a:lnTo>
                <a:lnTo>
                  <a:pt x="4324784" y="6523037"/>
                </a:lnTo>
                <a:lnTo>
                  <a:pt x="4304629" y="6561137"/>
                </a:lnTo>
                <a:lnTo>
                  <a:pt x="4284474" y="6597650"/>
                </a:lnTo>
                <a:lnTo>
                  <a:pt x="4267678" y="6640512"/>
                </a:lnTo>
                <a:lnTo>
                  <a:pt x="4250882" y="6683375"/>
                </a:lnTo>
                <a:lnTo>
                  <a:pt x="4240804" y="6735762"/>
                </a:lnTo>
                <a:lnTo>
                  <a:pt x="4232407" y="6791325"/>
                </a:lnTo>
                <a:lnTo>
                  <a:pt x="4227367" y="6858000"/>
                </a:lnTo>
                <a:lnTo>
                  <a:pt x="2310062" y="6858000"/>
                </a:lnTo>
                <a:lnTo>
                  <a:pt x="144378" y="6858000"/>
                </a:lnTo>
                <a:lnTo>
                  <a:pt x="0" y="6858000"/>
                </a:lnTo>
                <a:close/>
              </a:path>
            </a:pathLst>
          </a:custGeom>
          <a:solidFill>
            <a:srgbClr val="FFFFFF"/>
          </a:solidFill>
          <a:ln w="0">
            <a:noFill/>
            <a:prstDash val="solid"/>
            <a:round/>
            <a:headEnd/>
            <a:tailEnd/>
          </a:ln>
        </p:spPr>
      </p:sp>
      <p:sp useBgFill="1">
        <p:nvSpPr>
          <p:cNvPr id="14" name="Freeform: Shape 13">
            <a:extLst>
              <a:ext uri="{FF2B5EF4-FFF2-40B4-BE49-F238E27FC236}">
                <a16:creationId xmlns:a16="http://schemas.microsoft.com/office/drawing/2014/main" id="{A7A4B465-FBCC-4CD4-89A1-82992A7B47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272784" cy="6858000"/>
          </a:xfrm>
          <a:custGeom>
            <a:avLst/>
            <a:gdLst>
              <a:gd name="connsiteX0" fmla="*/ 0 w 4272784"/>
              <a:gd name="connsiteY0" fmla="*/ 0 h 6858000"/>
              <a:gd name="connsiteX1" fmla="*/ 4082989 w 4272784"/>
              <a:gd name="connsiteY1" fmla="*/ 0 h 6858000"/>
              <a:gd name="connsiteX2" fmla="*/ 4088029 w 4272784"/>
              <a:gd name="connsiteY2" fmla="*/ 66675 h 6858000"/>
              <a:gd name="connsiteX3" fmla="*/ 4096426 w 4272784"/>
              <a:gd name="connsiteY3" fmla="*/ 122237 h 6858000"/>
              <a:gd name="connsiteX4" fmla="*/ 4106504 w 4272784"/>
              <a:gd name="connsiteY4" fmla="*/ 174625 h 6858000"/>
              <a:gd name="connsiteX5" fmla="*/ 4123300 w 4272784"/>
              <a:gd name="connsiteY5" fmla="*/ 217487 h 6858000"/>
              <a:gd name="connsiteX6" fmla="*/ 4140096 w 4272784"/>
              <a:gd name="connsiteY6" fmla="*/ 260350 h 6858000"/>
              <a:gd name="connsiteX7" fmla="*/ 4160251 w 4272784"/>
              <a:gd name="connsiteY7" fmla="*/ 296862 h 6858000"/>
              <a:gd name="connsiteX8" fmla="*/ 4180406 w 4272784"/>
              <a:gd name="connsiteY8" fmla="*/ 334962 h 6858000"/>
              <a:gd name="connsiteX9" fmla="*/ 4198882 w 4272784"/>
              <a:gd name="connsiteY9" fmla="*/ 369887 h 6858000"/>
              <a:gd name="connsiteX10" fmla="*/ 4217357 w 4272784"/>
              <a:gd name="connsiteY10" fmla="*/ 409575 h 6858000"/>
              <a:gd name="connsiteX11" fmla="*/ 4234153 w 4272784"/>
              <a:gd name="connsiteY11" fmla="*/ 450850 h 6858000"/>
              <a:gd name="connsiteX12" fmla="*/ 4249270 w 4272784"/>
              <a:gd name="connsiteY12" fmla="*/ 496887 h 6858000"/>
              <a:gd name="connsiteX13" fmla="*/ 4261027 w 4272784"/>
              <a:gd name="connsiteY13" fmla="*/ 546100 h 6858000"/>
              <a:gd name="connsiteX14" fmla="*/ 4269425 w 4272784"/>
              <a:gd name="connsiteY14" fmla="*/ 606425 h 6858000"/>
              <a:gd name="connsiteX15" fmla="*/ 4272784 w 4272784"/>
              <a:gd name="connsiteY15" fmla="*/ 673100 h 6858000"/>
              <a:gd name="connsiteX16" fmla="*/ 4269425 w 4272784"/>
              <a:gd name="connsiteY16" fmla="*/ 744537 h 6858000"/>
              <a:gd name="connsiteX17" fmla="*/ 4261027 w 4272784"/>
              <a:gd name="connsiteY17" fmla="*/ 801687 h 6858000"/>
              <a:gd name="connsiteX18" fmla="*/ 4249270 w 4272784"/>
              <a:gd name="connsiteY18" fmla="*/ 854075 h 6858000"/>
              <a:gd name="connsiteX19" fmla="*/ 4234153 w 4272784"/>
              <a:gd name="connsiteY19" fmla="*/ 901700 h 6858000"/>
              <a:gd name="connsiteX20" fmla="*/ 4217357 w 4272784"/>
              <a:gd name="connsiteY20" fmla="*/ 942975 h 6858000"/>
              <a:gd name="connsiteX21" fmla="*/ 4197202 w 4272784"/>
              <a:gd name="connsiteY21" fmla="*/ 981075 h 6858000"/>
              <a:gd name="connsiteX22" fmla="*/ 4177047 w 4272784"/>
              <a:gd name="connsiteY22" fmla="*/ 1017587 h 6858000"/>
              <a:gd name="connsiteX23" fmla="*/ 4156892 w 4272784"/>
              <a:gd name="connsiteY23" fmla="*/ 1055687 h 6858000"/>
              <a:gd name="connsiteX24" fmla="*/ 4138416 w 4272784"/>
              <a:gd name="connsiteY24" fmla="*/ 1095375 h 6858000"/>
              <a:gd name="connsiteX25" fmla="*/ 4119940 w 4272784"/>
              <a:gd name="connsiteY25" fmla="*/ 1136650 h 6858000"/>
              <a:gd name="connsiteX26" fmla="*/ 4104825 w 4272784"/>
              <a:gd name="connsiteY26" fmla="*/ 1182687 h 6858000"/>
              <a:gd name="connsiteX27" fmla="*/ 4094747 w 4272784"/>
              <a:gd name="connsiteY27" fmla="*/ 1235075 h 6858000"/>
              <a:gd name="connsiteX28" fmla="*/ 4084669 w 4272784"/>
              <a:gd name="connsiteY28" fmla="*/ 1295400 h 6858000"/>
              <a:gd name="connsiteX29" fmla="*/ 4082989 w 4272784"/>
              <a:gd name="connsiteY29" fmla="*/ 1363662 h 6858000"/>
              <a:gd name="connsiteX30" fmla="*/ 4084669 w 4272784"/>
              <a:gd name="connsiteY30" fmla="*/ 1431925 h 6858000"/>
              <a:gd name="connsiteX31" fmla="*/ 4094747 w 4272784"/>
              <a:gd name="connsiteY31" fmla="*/ 1492250 h 6858000"/>
              <a:gd name="connsiteX32" fmla="*/ 4104825 w 4272784"/>
              <a:gd name="connsiteY32" fmla="*/ 1544637 h 6858000"/>
              <a:gd name="connsiteX33" fmla="*/ 4119940 w 4272784"/>
              <a:gd name="connsiteY33" fmla="*/ 1589087 h 6858000"/>
              <a:gd name="connsiteX34" fmla="*/ 4138416 w 4272784"/>
              <a:gd name="connsiteY34" fmla="*/ 1631950 h 6858000"/>
              <a:gd name="connsiteX35" fmla="*/ 4156892 w 4272784"/>
              <a:gd name="connsiteY35" fmla="*/ 1671637 h 6858000"/>
              <a:gd name="connsiteX36" fmla="*/ 4177047 w 4272784"/>
              <a:gd name="connsiteY36" fmla="*/ 1708150 h 6858000"/>
              <a:gd name="connsiteX37" fmla="*/ 4197202 w 4272784"/>
              <a:gd name="connsiteY37" fmla="*/ 1743075 h 6858000"/>
              <a:gd name="connsiteX38" fmla="*/ 4217357 w 4272784"/>
              <a:gd name="connsiteY38" fmla="*/ 1782762 h 6858000"/>
              <a:gd name="connsiteX39" fmla="*/ 4234153 w 4272784"/>
              <a:gd name="connsiteY39" fmla="*/ 1824037 h 6858000"/>
              <a:gd name="connsiteX40" fmla="*/ 4249270 w 4272784"/>
              <a:gd name="connsiteY40" fmla="*/ 1870075 h 6858000"/>
              <a:gd name="connsiteX41" fmla="*/ 4261027 w 4272784"/>
              <a:gd name="connsiteY41" fmla="*/ 1922462 h 6858000"/>
              <a:gd name="connsiteX42" fmla="*/ 4269425 w 4272784"/>
              <a:gd name="connsiteY42" fmla="*/ 1982787 h 6858000"/>
              <a:gd name="connsiteX43" fmla="*/ 4272784 w 4272784"/>
              <a:gd name="connsiteY43" fmla="*/ 2051050 h 6858000"/>
              <a:gd name="connsiteX44" fmla="*/ 4269425 w 4272784"/>
              <a:gd name="connsiteY44" fmla="*/ 2119312 h 6858000"/>
              <a:gd name="connsiteX45" fmla="*/ 4261027 w 4272784"/>
              <a:gd name="connsiteY45" fmla="*/ 2179637 h 6858000"/>
              <a:gd name="connsiteX46" fmla="*/ 4249270 w 4272784"/>
              <a:gd name="connsiteY46" fmla="*/ 2232025 h 6858000"/>
              <a:gd name="connsiteX47" fmla="*/ 4234153 w 4272784"/>
              <a:gd name="connsiteY47" fmla="*/ 2278062 h 6858000"/>
              <a:gd name="connsiteX48" fmla="*/ 4217357 w 4272784"/>
              <a:gd name="connsiteY48" fmla="*/ 2319337 h 6858000"/>
              <a:gd name="connsiteX49" fmla="*/ 4197202 w 4272784"/>
              <a:gd name="connsiteY49" fmla="*/ 2359025 h 6858000"/>
              <a:gd name="connsiteX50" fmla="*/ 4177047 w 4272784"/>
              <a:gd name="connsiteY50" fmla="*/ 2395537 h 6858000"/>
              <a:gd name="connsiteX51" fmla="*/ 4156892 w 4272784"/>
              <a:gd name="connsiteY51" fmla="*/ 2433637 h 6858000"/>
              <a:gd name="connsiteX52" fmla="*/ 4138416 w 4272784"/>
              <a:gd name="connsiteY52" fmla="*/ 2471737 h 6858000"/>
              <a:gd name="connsiteX53" fmla="*/ 4119940 w 4272784"/>
              <a:gd name="connsiteY53" fmla="*/ 2513012 h 6858000"/>
              <a:gd name="connsiteX54" fmla="*/ 4104825 w 4272784"/>
              <a:gd name="connsiteY54" fmla="*/ 2560637 h 6858000"/>
              <a:gd name="connsiteX55" fmla="*/ 4094747 w 4272784"/>
              <a:gd name="connsiteY55" fmla="*/ 2613025 h 6858000"/>
              <a:gd name="connsiteX56" fmla="*/ 4084669 w 4272784"/>
              <a:gd name="connsiteY56" fmla="*/ 2671762 h 6858000"/>
              <a:gd name="connsiteX57" fmla="*/ 4082989 w 4272784"/>
              <a:gd name="connsiteY57" fmla="*/ 2741612 h 6858000"/>
              <a:gd name="connsiteX58" fmla="*/ 4084669 w 4272784"/>
              <a:gd name="connsiteY58" fmla="*/ 2809875 h 6858000"/>
              <a:gd name="connsiteX59" fmla="*/ 4094747 w 4272784"/>
              <a:gd name="connsiteY59" fmla="*/ 2868612 h 6858000"/>
              <a:gd name="connsiteX60" fmla="*/ 4104825 w 4272784"/>
              <a:gd name="connsiteY60" fmla="*/ 2922587 h 6858000"/>
              <a:gd name="connsiteX61" fmla="*/ 4119940 w 4272784"/>
              <a:gd name="connsiteY61" fmla="*/ 2967037 h 6858000"/>
              <a:gd name="connsiteX62" fmla="*/ 4138416 w 4272784"/>
              <a:gd name="connsiteY62" fmla="*/ 3009900 h 6858000"/>
              <a:gd name="connsiteX63" fmla="*/ 4156892 w 4272784"/>
              <a:gd name="connsiteY63" fmla="*/ 3046412 h 6858000"/>
              <a:gd name="connsiteX64" fmla="*/ 4177047 w 4272784"/>
              <a:gd name="connsiteY64" fmla="*/ 3084512 h 6858000"/>
              <a:gd name="connsiteX65" fmla="*/ 4197202 w 4272784"/>
              <a:gd name="connsiteY65" fmla="*/ 3121025 h 6858000"/>
              <a:gd name="connsiteX66" fmla="*/ 4217357 w 4272784"/>
              <a:gd name="connsiteY66" fmla="*/ 3160712 h 6858000"/>
              <a:gd name="connsiteX67" fmla="*/ 4234153 w 4272784"/>
              <a:gd name="connsiteY67" fmla="*/ 3201987 h 6858000"/>
              <a:gd name="connsiteX68" fmla="*/ 4249270 w 4272784"/>
              <a:gd name="connsiteY68" fmla="*/ 3248025 h 6858000"/>
              <a:gd name="connsiteX69" fmla="*/ 4261027 w 4272784"/>
              <a:gd name="connsiteY69" fmla="*/ 3300412 h 6858000"/>
              <a:gd name="connsiteX70" fmla="*/ 4269425 w 4272784"/>
              <a:gd name="connsiteY70" fmla="*/ 3360737 h 6858000"/>
              <a:gd name="connsiteX71" fmla="*/ 4272784 w 4272784"/>
              <a:gd name="connsiteY71" fmla="*/ 3427412 h 6858000"/>
              <a:gd name="connsiteX72" fmla="*/ 4269425 w 4272784"/>
              <a:gd name="connsiteY72" fmla="*/ 3497262 h 6858000"/>
              <a:gd name="connsiteX73" fmla="*/ 4261027 w 4272784"/>
              <a:gd name="connsiteY73" fmla="*/ 3557587 h 6858000"/>
              <a:gd name="connsiteX74" fmla="*/ 4249270 w 4272784"/>
              <a:gd name="connsiteY74" fmla="*/ 3609975 h 6858000"/>
              <a:gd name="connsiteX75" fmla="*/ 4234153 w 4272784"/>
              <a:gd name="connsiteY75" fmla="*/ 3656012 h 6858000"/>
              <a:gd name="connsiteX76" fmla="*/ 4217357 w 4272784"/>
              <a:gd name="connsiteY76" fmla="*/ 3697287 h 6858000"/>
              <a:gd name="connsiteX77" fmla="*/ 4197202 w 4272784"/>
              <a:gd name="connsiteY77" fmla="*/ 3736975 h 6858000"/>
              <a:gd name="connsiteX78" fmla="*/ 4156892 w 4272784"/>
              <a:gd name="connsiteY78" fmla="*/ 3811587 h 6858000"/>
              <a:gd name="connsiteX79" fmla="*/ 4138416 w 4272784"/>
              <a:gd name="connsiteY79" fmla="*/ 3848100 h 6858000"/>
              <a:gd name="connsiteX80" fmla="*/ 4119940 w 4272784"/>
              <a:gd name="connsiteY80" fmla="*/ 3890962 h 6858000"/>
              <a:gd name="connsiteX81" fmla="*/ 4104825 w 4272784"/>
              <a:gd name="connsiteY81" fmla="*/ 3935412 h 6858000"/>
              <a:gd name="connsiteX82" fmla="*/ 4094747 w 4272784"/>
              <a:gd name="connsiteY82" fmla="*/ 3987800 h 6858000"/>
              <a:gd name="connsiteX83" fmla="*/ 4084669 w 4272784"/>
              <a:gd name="connsiteY83" fmla="*/ 4048125 h 6858000"/>
              <a:gd name="connsiteX84" fmla="*/ 4082989 w 4272784"/>
              <a:gd name="connsiteY84" fmla="*/ 4116387 h 6858000"/>
              <a:gd name="connsiteX85" fmla="*/ 4084669 w 4272784"/>
              <a:gd name="connsiteY85" fmla="*/ 4186237 h 6858000"/>
              <a:gd name="connsiteX86" fmla="*/ 4094747 w 4272784"/>
              <a:gd name="connsiteY86" fmla="*/ 4244975 h 6858000"/>
              <a:gd name="connsiteX87" fmla="*/ 4104825 w 4272784"/>
              <a:gd name="connsiteY87" fmla="*/ 4297362 h 6858000"/>
              <a:gd name="connsiteX88" fmla="*/ 4119940 w 4272784"/>
              <a:gd name="connsiteY88" fmla="*/ 4343400 h 6858000"/>
              <a:gd name="connsiteX89" fmla="*/ 4138416 w 4272784"/>
              <a:gd name="connsiteY89" fmla="*/ 4386262 h 6858000"/>
              <a:gd name="connsiteX90" fmla="*/ 4156892 w 4272784"/>
              <a:gd name="connsiteY90" fmla="*/ 4424362 h 6858000"/>
              <a:gd name="connsiteX91" fmla="*/ 4197202 w 4272784"/>
              <a:gd name="connsiteY91" fmla="*/ 4498975 h 6858000"/>
              <a:gd name="connsiteX92" fmla="*/ 4217357 w 4272784"/>
              <a:gd name="connsiteY92" fmla="*/ 4537075 h 6858000"/>
              <a:gd name="connsiteX93" fmla="*/ 4234153 w 4272784"/>
              <a:gd name="connsiteY93" fmla="*/ 4579937 h 6858000"/>
              <a:gd name="connsiteX94" fmla="*/ 4249270 w 4272784"/>
              <a:gd name="connsiteY94" fmla="*/ 4625975 h 6858000"/>
              <a:gd name="connsiteX95" fmla="*/ 4261027 w 4272784"/>
              <a:gd name="connsiteY95" fmla="*/ 4678362 h 6858000"/>
              <a:gd name="connsiteX96" fmla="*/ 4269425 w 4272784"/>
              <a:gd name="connsiteY96" fmla="*/ 4738687 h 6858000"/>
              <a:gd name="connsiteX97" fmla="*/ 4272784 w 4272784"/>
              <a:gd name="connsiteY97" fmla="*/ 4806950 h 6858000"/>
              <a:gd name="connsiteX98" fmla="*/ 4269425 w 4272784"/>
              <a:gd name="connsiteY98" fmla="*/ 4875212 h 6858000"/>
              <a:gd name="connsiteX99" fmla="*/ 4261027 w 4272784"/>
              <a:gd name="connsiteY99" fmla="*/ 4935537 h 6858000"/>
              <a:gd name="connsiteX100" fmla="*/ 4249270 w 4272784"/>
              <a:gd name="connsiteY100" fmla="*/ 4987925 h 6858000"/>
              <a:gd name="connsiteX101" fmla="*/ 4234153 w 4272784"/>
              <a:gd name="connsiteY101" fmla="*/ 5033962 h 6858000"/>
              <a:gd name="connsiteX102" fmla="*/ 4217357 w 4272784"/>
              <a:gd name="connsiteY102" fmla="*/ 5075237 h 6858000"/>
              <a:gd name="connsiteX103" fmla="*/ 4197202 w 4272784"/>
              <a:gd name="connsiteY103" fmla="*/ 5114925 h 6858000"/>
              <a:gd name="connsiteX104" fmla="*/ 4177047 w 4272784"/>
              <a:gd name="connsiteY104" fmla="*/ 5149850 h 6858000"/>
              <a:gd name="connsiteX105" fmla="*/ 4156892 w 4272784"/>
              <a:gd name="connsiteY105" fmla="*/ 5186362 h 6858000"/>
              <a:gd name="connsiteX106" fmla="*/ 4138416 w 4272784"/>
              <a:gd name="connsiteY106" fmla="*/ 5226050 h 6858000"/>
              <a:gd name="connsiteX107" fmla="*/ 4119940 w 4272784"/>
              <a:gd name="connsiteY107" fmla="*/ 5268912 h 6858000"/>
              <a:gd name="connsiteX108" fmla="*/ 4104825 w 4272784"/>
              <a:gd name="connsiteY108" fmla="*/ 5313362 h 6858000"/>
              <a:gd name="connsiteX109" fmla="*/ 4094747 w 4272784"/>
              <a:gd name="connsiteY109" fmla="*/ 5365750 h 6858000"/>
              <a:gd name="connsiteX110" fmla="*/ 4084669 w 4272784"/>
              <a:gd name="connsiteY110" fmla="*/ 5426075 h 6858000"/>
              <a:gd name="connsiteX111" fmla="*/ 4082989 w 4272784"/>
              <a:gd name="connsiteY111" fmla="*/ 5494337 h 6858000"/>
              <a:gd name="connsiteX112" fmla="*/ 4084669 w 4272784"/>
              <a:gd name="connsiteY112" fmla="*/ 5562600 h 6858000"/>
              <a:gd name="connsiteX113" fmla="*/ 4094747 w 4272784"/>
              <a:gd name="connsiteY113" fmla="*/ 5622925 h 6858000"/>
              <a:gd name="connsiteX114" fmla="*/ 4104825 w 4272784"/>
              <a:gd name="connsiteY114" fmla="*/ 5675312 h 6858000"/>
              <a:gd name="connsiteX115" fmla="*/ 4119940 w 4272784"/>
              <a:gd name="connsiteY115" fmla="*/ 5721350 h 6858000"/>
              <a:gd name="connsiteX116" fmla="*/ 4138416 w 4272784"/>
              <a:gd name="connsiteY116" fmla="*/ 5762625 h 6858000"/>
              <a:gd name="connsiteX117" fmla="*/ 4156892 w 4272784"/>
              <a:gd name="connsiteY117" fmla="*/ 5802312 h 6858000"/>
              <a:gd name="connsiteX118" fmla="*/ 4177047 w 4272784"/>
              <a:gd name="connsiteY118" fmla="*/ 5840412 h 6858000"/>
              <a:gd name="connsiteX119" fmla="*/ 4197202 w 4272784"/>
              <a:gd name="connsiteY119" fmla="*/ 5876925 h 6858000"/>
              <a:gd name="connsiteX120" fmla="*/ 4217357 w 4272784"/>
              <a:gd name="connsiteY120" fmla="*/ 5915025 h 6858000"/>
              <a:gd name="connsiteX121" fmla="*/ 4234153 w 4272784"/>
              <a:gd name="connsiteY121" fmla="*/ 5956300 h 6858000"/>
              <a:gd name="connsiteX122" fmla="*/ 4249270 w 4272784"/>
              <a:gd name="connsiteY122" fmla="*/ 6003925 h 6858000"/>
              <a:gd name="connsiteX123" fmla="*/ 4261027 w 4272784"/>
              <a:gd name="connsiteY123" fmla="*/ 6056312 h 6858000"/>
              <a:gd name="connsiteX124" fmla="*/ 4269425 w 4272784"/>
              <a:gd name="connsiteY124" fmla="*/ 6113462 h 6858000"/>
              <a:gd name="connsiteX125" fmla="*/ 4272784 w 4272784"/>
              <a:gd name="connsiteY125" fmla="*/ 6183312 h 6858000"/>
              <a:gd name="connsiteX126" fmla="*/ 4269425 w 4272784"/>
              <a:gd name="connsiteY126" fmla="*/ 6251575 h 6858000"/>
              <a:gd name="connsiteX127" fmla="*/ 4261027 w 4272784"/>
              <a:gd name="connsiteY127" fmla="*/ 6311900 h 6858000"/>
              <a:gd name="connsiteX128" fmla="*/ 4249270 w 4272784"/>
              <a:gd name="connsiteY128" fmla="*/ 6361112 h 6858000"/>
              <a:gd name="connsiteX129" fmla="*/ 4234153 w 4272784"/>
              <a:gd name="connsiteY129" fmla="*/ 6407150 h 6858000"/>
              <a:gd name="connsiteX130" fmla="*/ 4217357 w 4272784"/>
              <a:gd name="connsiteY130" fmla="*/ 6448425 h 6858000"/>
              <a:gd name="connsiteX131" fmla="*/ 4198882 w 4272784"/>
              <a:gd name="connsiteY131" fmla="*/ 6488112 h 6858000"/>
              <a:gd name="connsiteX132" fmla="*/ 4180406 w 4272784"/>
              <a:gd name="connsiteY132" fmla="*/ 6523037 h 6858000"/>
              <a:gd name="connsiteX133" fmla="*/ 4160251 w 4272784"/>
              <a:gd name="connsiteY133" fmla="*/ 6561137 h 6858000"/>
              <a:gd name="connsiteX134" fmla="*/ 4140096 w 4272784"/>
              <a:gd name="connsiteY134" fmla="*/ 6597650 h 6858000"/>
              <a:gd name="connsiteX135" fmla="*/ 4123300 w 4272784"/>
              <a:gd name="connsiteY135" fmla="*/ 6640512 h 6858000"/>
              <a:gd name="connsiteX136" fmla="*/ 4106504 w 4272784"/>
              <a:gd name="connsiteY136" fmla="*/ 6683375 h 6858000"/>
              <a:gd name="connsiteX137" fmla="*/ 4096426 w 4272784"/>
              <a:gd name="connsiteY137" fmla="*/ 6735762 h 6858000"/>
              <a:gd name="connsiteX138" fmla="*/ 4088029 w 4272784"/>
              <a:gd name="connsiteY138" fmla="*/ 6791325 h 6858000"/>
              <a:gd name="connsiteX139" fmla="*/ 4082989 w 4272784"/>
              <a:gd name="connsiteY139" fmla="*/ 6858000 h 6858000"/>
              <a:gd name="connsiteX140" fmla="*/ 0 w 4272784"/>
              <a:gd name="connsiteY14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4272784" h="6858000">
                <a:moveTo>
                  <a:pt x="0" y="0"/>
                </a:moveTo>
                <a:lnTo>
                  <a:pt x="4082989" y="0"/>
                </a:lnTo>
                <a:lnTo>
                  <a:pt x="4088029" y="66675"/>
                </a:lnTo>
                <a:lnTo>
                  <a:pt x="4096426" y="122237"/>
                </a:lnTo>
                <a:lnTo>
                  <a:pt x="4106504" y="174625"/>
                </a:lnTo>
                <a:lnTo>
                  <a:pt x="4123300" y="217487"/>
                </a:lnTo>
                <a:lnTo>
                  <a:pt x="4140096" y="260350"/>
                </a:lnTo>
                <a:lnTo>
                  <a:pt x="4160251" y="296862"/>
                </a:lnTo>
                <a:lnTo>
                  <a:pt x="4180406" y="334962"/>
                </a:lnTo>
                <a:lnTo>
                  <a:pt x="4198882" y="369887"/>
                </a:lnTo>
                <a:lnTo>
                  <a:pt x="4217357" y="409575"/>
                </a:lnTo>
                <a:lnTo>
                  <a:pt x="4234153" y="450850"/>
                </a:lnTo>
                <a:lnTo>
                  <a:pt x="4249270" y="496887"/>
                </a:lnTo>
                <a:lnTo>
                  <a:pt x="4261027" y="546100"/>
                </a:lnTo>
                <a:lnTo>
                  <a:pt x="4269425" y="606425"/>
                </a:lnTo>
                <a:lnTo>
                  <a:pt x="4272784" y="673100"/>
                </a:lnTo>
                <a:lnTo>
                  <a:pt x="4269425" y="744537"/>
                </a:lnTo>
                <a:lnTo>
                  <a:pt x="4261027" y="801687"/>
                </a:lnTo>
                <a:lnTo>
                  <a:pt x="4249270" y="854075"/>
                </a:lnTo>
                <a:lnTo>
                  <a:pt x="4234153" y="901700"/>
                </a:lnTo>
                <a:lnTo>
                  <a:pt x="4217357" y="942975"/>
                </a:lnTo>
                <a:lnTo>
                  <a:pt x="4197202" y="981075"/>
                </a:lnTo>
                <a:lnTo>
                  <a:pt x="4177047" y="1017587"/>
                </a:lnTo>
                <a:lnTo>
                  <a:pt x="4156892" y="1055687"/>
                </a:lnTo>
                <a:lnTo>
                  <a:pt x="4138416" y="1095375"/>
                </a:lnTo>
                <a:lnTo>
                  <a:pt x="4119940" y="1136650"/>
                </a:lnTo>
                <a:lnTo>
                  <a:pt x="4104825" y="1182687"/>
                </a:lnTo>
                <a:lnTo>
                  <a:pt x="4094747" y="1235075"/>
                </a:lnTo>
                <a:lnTo>
                  <a:pt x="4084669" y="1295400"/>
                </a:lnTo>
                <a:lnTo>
                  <a:pt x="4082989" y="1363662"/>
                </a:lnTo>
                <a:lnTo>
                  <a:pt x="4084669" y="1431925"/>
                </a:lnTo>
                <a:lnTo>
                  <a:pt x="4094747" y="1492250"/>
                </a:lnTo>
                <a:lnTo>
                  <a:pt x="4104825" y="1544637"/>
                </a:lnTo>
                <a:lnTo>
                  <a:pt x="4119940" y="1589087"/>
                </a:lnTo>
                <a:lnTo>
                  <a:pt x="4138416" y="1631950"/>
                </a:lnTo>
                <a:lnTo>
                  <a:pt x="4156892" y="1671637"/>
                </a:lnTo>
                <a:lnTo>
                  <a:pt x="4177047" y="1708150"/>
                </a:lnTo>
                <a:lnTo>
                  <a:pt x="4197202" y="1743075"/>
                </a:lnTo>
                <a:lnTo>
                  <a:pt x="4217357" y="1782762"/>
                </a:lnTo>
                <a:lnTo>
                  <a:pt x="4234153" y="1824037"/>
                </a:lnTo>
                <a:lnTo>
                  <a:pt x="4249270" y="1870075"/>
                </a:lnTo>
                <a:lnTo>
                  <a:pt x="4261027" y="1922462"/>
                </a:lnTo>
                <a:lnTo>
                  <a:pt x="4269425" y="1982787"/>
                </a:lnTo>
                <a:lnTo>
                  <a:pt x="4272784" y="2051050"/>
                </a:lnTo>
                <a:lnTo>
                  <a:pt x="4269425" y="2119312"/>
                </a:lnTo>
                <a:lnTo>
                  <a:pt x="4261027" y="2179637"/>
                </a:lnTo>
                <a:lnTo>
                  <a:pt x="4249270" y="2232025"/>
                </a:lnTo>
                <a:lnTo>
                  <a:pt x="4234153" y="2278062"/>
                </a:lnTo>
                <a:lnTo>
                  <a:pt x="4217357" y="2319337"/>
                </a:lnTo>
                <a:lnTo>
                  <a:pt x="4197202" y="2359025"/>
                </a:lnTo>
                <a:lnTo>
                  <a:pt x="4177047" y="2395537"/>
                </a:lnTo>
                <a:lnTo>
                  <a:pt x="4156892" y="2433637"/>
                </a:lnTo>
                <a:lnTo>
                  <a:pt x="4138416" y="2471737"/>
                </a:lnTo>
                <a:lnTo>
                  <a:pt x="4119940" y="2513012"/>
                </a:lnTo>
                <a:lnTo>
                  <a:pt x="4104825" y="2560637"/>
                </a:lnTo>
                <a:lnTo>
                  <a:pt x="4094747" y="2613025"/>
                </a:lnTo>
                <a:lnTo>
                  <a:pt x="4084669" y="2671762"/>
                </a:lnTo>
                <a:lnTo>
                  <a:pt x="4082989" y="2741612"/>
                </a:lnTo>
                <a:lnTo>
                  <a:pt x="4084669" y="2809875"/>
                </a:lnTo>
                <a:lnTo>
                  <a:pt x="4094747" y="2868612"/>
                </a:lnTo>
                <a:lnTo>
                  <a:pt x="4104825" y="2922587"/>
                </a:lnTo>
                <a:lnTo>
                  <a:pt x="4119940" y="2967037"/>
                </a:lnTo>
                <a:lnTo>
                  <a:pt x="4138416" y="3009900"/>
                </a:lnTo>
                <a:lnTo>
                  <a:pt x="4156892" y="3046412"/>
                </a:lnTo>
                <a:lnTo>
                  <a:pt x="4177047" y="3084512"/>
                </a:lnTo>
                <a:lnTo>
                  <a:pt x="4197202" y="3121025"/>
                </a:lnTo>
                <a:lnTo>
                  <a:pt x="4217357" y="3160712"/>
                </a:lnTo>
                <a:lnTo>
                  <a:pt x="4234153" y="3201987"/>
                </a:lnTo>
                <a:lnTo>
                  <a:pt x="4249270" y="3248025"/>
                </a:lnTo>
                <a:lnTo>
                  <a:pt x="4261027" y="3300412"/>
                </a:lnTo>
                <a:lnTo>
                  <a:pt x="4269425" y="3360737"/>
                </a:lnTo>
                <a:lnTo>
                  <a:pt x="4272784" y="3427412"/>
                </a:lnTo>
                <a:lnTo>
                  <a:pt x="4269425" y="3497262"/>
                </a:lnTo>
                <a:lnTo>
                  <a:pt x="4261027" y="3557587"/>
                </a:lnTo>
                <a:lnTo>
                  <a:pt x="4249270" y="3609975"/>
                </a:lnTo>
                <a:lnTo>
                  <a:pt x="4234153" y="3656012"/>
                </a:lnTo>
                <a:lnTo>
                  <a:pt x="4217357" y="3697287"/>
                </a:lnTo>
                <a:lnTo>
                  <a:pt x="4197202" y="3736975"/>
                </a:lnTo>
                <a:lnTo>
                  <a:pt x="4156892" y="3811587"/>
                </a:lnTo>
                <a:lnTo>
                  <a:pt x="4138416" y="3848100"/>
                </a:lnTo>
                <a:lnTo>
                  <a:pt x="4119940" y="3890962"/>
                </a:lnTo>
                <a:lnTo>
                  <a:pt x="4104825" y="3935412"/>
                </a:lnTo>
                <a:lnTo>
                  <a:pt x="4094747" y="3987800"/>
                </a:lnTo>
                <a:lnTo>
                  <a:pt x="4084669" y="4048125"/>
                </a:lnTo>
                <a:lnTo>
                  <a:pt x="4082989" y="4116387"/>
                </a:lnTo>
                <a:lnTo>
                  <a:pt x="4084669" y="4186237"/>
                </a:lnTo>
                <a:lnTo>
                  <a:pt x="4094747" y="4244975"/>
                </a:lnTo>
                <a:lnTo>
                  <a:pt x="4104825" y="4297362"/>
                </a:lnTo>
                <a:lnTo>
                  <a:pt x="4119940" y="4343400"/>
                </a:lnTo>
                <a:lnTo>
                  <a:pt x="4138416" y="4386262"/>
                </a:lnTo>
                <a:lnTo>
                  <a:pt x="4156892" y="4424362"/>
                </a:lnTo>
                <a:lnTo>
                  <a:pt x="4197202" y="4498975"/>
                </a:lnTo>
                <a:lnTo>
                  <a:pt x="4217357" y="4537075"/>
                </a:lnTo>
                <a:lnTo>
                  <a:pt x="4234153" y="4579937"/>
                </a:lnTo>
                <a:lnTo>
                  <a:pt x="4249270" y="4625975"/>
                </a:lnTo>
                <a:lnTo>
                  <a:pt x="4261027" y="4678362"/>
                </a:lnTo>
                <a:lnTo>
                  <a:pt x="4269425" y="4738687"/>
                </a:lnTo>
                <a:lnTo>
                  <a:pt x="4272784" y="4806950"/>
                </a:lnTo>
                <a:lnTo>
                  <a:pt x="4269425" y="4875212"/>
                </a:lnTo>
                <a:lnTo>
                  <a:pt x="4261027" y="4935537"/>
                </a:lnTo>
                <a:lnTo>
                  <a:pt x="4249270" y="4987925"/>
                </a:lnTo>
                <a:lnTo>
                  <a:pt x="4234153" y="5033962"/>
                </a:lnTo>
                <a:lnTo>
                  <a:pt x="4217357" y="5075237"/>
                </a:lnTo>
                <a:lnTo>
                  <a:pt x="4197202" y="5114925"/>
                </a:lnTo>
                <a:lnTo>
                  <a:pt x="4177047" y="5149850"/>
                </a:lnTo>
                <a:lnTo>
                  <a:pt x="4156892" y="5186362"/>
                </a:lnTo>
                <a:lnTo>
                  <a:pt x="4138416" y="5226050"/>
                </a:lnTo>
                <a:lnTo>
                  <a:pt x="4119940" y="5268912"/>
                </a:lnTo>
                <a:lnTo>
                  <a:pt x="4104825" y="5313362"/>
                </a:lnTo>
                <a:lnTo>
                  <a:pt x="4094747" y="5365750"/>
                </a:lnTo>
                <a:lnTo>
                  <a:pt x="4084669" y="5426075"/>
                </a:lnTo>
                <a:lnTo>
                  <a:pt x="4082989" y="5494337"/>
                </a:lnTo>
                <a:lnTo>
                  <a:pt x="4084669" y="5562600"/>
                </a:lnTo>
                <a:lnTo>
                  <a:pt x="4094747" y="5622925"/>
                </a:lnTo>
                <a:lnTo>
                  <a:pt x="4104825" y="5675312"/>
                </a:lnTo>
                <a:lnTo>
                  <a:pt x="4119940" y="5721350"/>
                </a:lnTo>
                <a:lnTo>
                  <a:pt x="4138416" y="5762625"/>
                </a:lnTo>
                <a:lnTo>
                  <a:pt x="4156892" y="5802312"/>
                </a:lnTo>
                <a:lnTo>
                  <a:pt x="4177047" y="5840412"/>
                </a:lnTo>
                <a:lnTo>
                  <a:pt x="4197202" y="5876925"/>
                </a:lnTo>
                <a:lnTo>
                  <a:pt x="4217357" y="5915025"/>
                </a:lnTo>
                <a:lnTo>
                  <a:pt x="4234153" y="5956300"/>
                </a:lnTo>
                <a:lnTo>
                  <a:pt x="4249270" y="6003925"/>
                </a:lnTo>
                <a:lnTo>
                  <a:pt x="4261027" y="6056312"/>
                </a:lnTo>
                <a:lnTo>
                  <a:pt x="4269425" y="6113462"/>
                </a:lnTo>
                <a:lnTo>
                  <a:pt x="4272784" y="6183312"/>
                </a:lnTo>
                <a:lnTo>
                  <a:pt x="4269425" y="6251575"/>
                </a:lnTo>
                <a:lnTo>
                  <a:pt x="4261027" y="6311900"/>
                </a:lnTo>
                <a:lnTo>
                  <a:pt x="4249270" y="6361112"/>
                </a:lnTo>
                <a:lnTo>
                  <a:pt x="4234153" y="6407150"/>
                </a:lnTo>
                <a:lnTo>
                  <a:pt x="4217357" y="6448425"/>
                </a:lnTo>
                <a:lnTo>
                  <a:pt x="4198882" y="6488112"/>
                </a:lnTo>
                <a:lnTo>
                  <a:pt x="4180406" y="6523037"/>
                </a:lnTo>
                <a:lnTo>
                  <a:pt x="4160251" y="6561137"/>
                </a:lnTo>
                <a:lnTo>
                  <a:pt x="4140096" y="6597650"/>
                </a:lnTo>
                <a:lnTo>
                  <a:pt x="4123300" y="6640512"/>
                </a:lnTo>
                <a:lnTo>
                  <a:pt x="4106504" y="6683375"/>
                </a:lnTo>
                <a:lnTo>
                  <a:pt x="4096426" y="6735762"/>
                </a:lnTo>
                <a:lnTo>
                  <a:pt x="4088029" y="6791325"/>
                </a:lnTo>
                <a:lnTo>
                  <a:pt x="4082989" y="6858000"/>
                </a:lnTo>
                <a:lnTo>
                  <a:pt x="0" y="6858000"/>
                </a:lnTo>
                <a:close/>
              </a:path>
            </a:pathLst>
          </a:custGeom>
          <a:ln w="0">
            <a:noFill/>
            <a:prstDash val="solid"/>
            <a:round/>
            <a:headEnd/>
            <a:tailEnd/>
          </a:ln>
        </p:spPr>
        <p:txBody>
          <a:bodyPr/>
          <a:lstStyle/>
          <a:p>
            <a:endParaRPr lang="en-US" dirty="0"/>
          </a:p>
        </p:txBody>
      </p:sp>
      <p:sp>
        <p:nvSpPr>
          <p:cNvPr id="16" name="Freeform: Shape 15">
            <a:extLst>
              <a:ext uri="{FF2B5EF4-FFF2-40B4-BE49-F238E27FC236}">
                <a16:creationId xmlns:a16="http://schemas.microsoft.com/office/drawing/2014/main" id="{909E572F-9CDC-4214-9D42-FF00176495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17162" cy="6858000"/>
          </a:xfrm>
          <a:custGeom>
            <a:avLst/>
            <a:gdLst>
              <a:gd name="connsiteX0" fmla="*/ 4417162 w 4417162"/>
              <a:gd name="connsiteY0" fmla="*/ 0 h 6858000"/>
              <a:gd name="connsiteX1" fmla="*/ 334174 w 4417162"/>
              <a:gd name="connsiteY1" fmla="*/ 0 h 6858000"/>
              <a:gd name="connsiteX2" fmla="*/ 334173 w 4417162"/>
              <a:gd name="connsiteY2" fmla="*/ 0 h 6858000"/>
              <a:gd name="connsiteX3" fmla="*/ 189795 w 4417162"/>
              <a:gd name="connsiteY3" fmla="*/ 0 h 6858000"/>
              <a:gd name="connsiteX4" fmla="*/ 184756 w 4417162"/>
              <a:gd name="connsiteY4" fmla="*/ 66675 h 6858000"/>
              <a:gd name="connsiteX5" fmla="*/ 176358 w 4417162"/>
              <a:gd name="connsiteY5" fmla="*/ 122237 h 6858000"/>
              <a:gd name="connsiteX6" fmla="*/ 166281 w 4417162"/>
              <a:gd name="connsiteY6" fmla="*/ 174625 h 6858000"/>
              <a:gd name="connsiteX7" fmla="*/ 149485 w 4417162"/>
              <a:gd name="connsiteY7" fmla="*/ 217487 h 6858000"/>
              <a:gd name="connsiteX8" fmla="*/ 132689 w 4417162"/>
              <a:gd name="connsiteY8" fmla="*/ 260350 h 6858000"/>
              <a:gd name="connsiteX9" fmla="*/ 112534 w 4417162"/>
              <a:gd name="connsiteY9" fmla="*/ 296862 h 6858000"/>
              <a:gd name="connsiteX10" fmla="*/ 92379 w 4417162"/>
              <a:gd name="connsiteY10" fmla="*/ 334962 h 6858000"/>
              <a:gd name="connsiteX11" fmla="*/ 73903 w 4417162"/>
              <a:gd name="connsiteY11" fmla="*/ 369887 h 6858000"/>
              <a:gd name="connsiteX12" fmla="*/ 55427 w 4417162"/>
              <a:gd name="connsiteY12" fmla="*/ 409575 h 6858000"/>
              <a:gd name="connsiteX13" fmla="*/ 38632 w 4417162"/>
              <a:gd name="connsiteY13" fmla="*/ 450850 h 6858000"/>
              <a:gd name="connsiteX14" fmla="*/ 23515 w 4417162"/>
              <a:gd name="connsiteY14" fmla="*/ 496887 h 6858000"/>
              <a:gd name="connsiteX15" fmla="*/ 11758 w 4417162"/>
              <a:gd name="connsiteY15" fmla="*/ 546100 h 6858000"/>
              <a:gd name="connsiteX16" fmla="*/ 3359 w 4417162"/>
              <a:gd name="connsiteY16" fmla="*/ 606425 h 6858000"/>
              <a:gd name="connsiteX17" fmla="*/ 0 w 4417162"/>
              <a:gd name="connsiteY17" fmla="*/ 673100 h 6858000"/>
              <a:gd name="connsiteX18" fmla="*/ 3359 w 4417162"/>
              <a:gd name="connsiteY18" fmla="*/ 744537 h 6858000"/>
              <a:gd name="connsiteX19" fmla="*/ 11758 w 4417162"/>
              <a:gd name="connsiteY19" fmla="*/ 801687 h 6858000"/>
              <a:gd name="connsiteX20" fmla="*/ 23515 w 4417162"/>
              <a:gd name="connsiteY20" fmla="*/ 854075 h 6858000"/>
              <a:gd name="connsiteX21" fmla="*/ 38632 w 4417162"/>
              <a:gd name="connsiteY21" fmla="*/ 901700 h 6858000"/>
              <a:gd name="connsiteX22" fmla="*/ 55427 w 4417162"/>
              <a:gd name="connsiteY22" fmla="*/ 942975 h 6858000"/>
              <a:gd name="connsiteX23" fmla="*/ 75583 w 4417162"/>
              <a:gd name="connsiteY23" fmla="*/ 981075 h 6858000"/>
              <a:gd name="connsiteX24" fmla="*/ 95738 w 4417162"/>
              <a:gd name="connsiteY24" fmla="*/ 1017587 h 6858000"/>
              <a:gd name="connsiteX25" fmla="*/ 115893 w 4417162"/>
              <a:gd name="connsiteY25" fmla="*/ 1055687 h 6858000"/>
              <a:gd name="connsiteX26" fmla="*/ 134368 w 4417162"/>
              <a:gd name="connsiteY26" fmla="*/ 1095375 h 6858000"/>
              <a:gd name="connsiteX27" fmla="*/ 152844 w 4417162"/>
              <a:gd name="connsiteY27" fmla="*/ 1136650 h 6858000"/>
              <a:gd name="connsiteX28" fmla="*/ 167960 w 4417162"/>
              <a:gd name="connsiteY28" fmla="*/ 1182687 h 6858000"/>
              <a:gd name="connsiteX29" fmla="*/ 178038 w 4417162"/>
              <a:gd name="connsiteY29" fmla="*/ 1235075 h 6858000"/>
              <a:gd name="connsiteX30" fmla="*/ 188115 w 4417162"/>
              <a:gd name="connsiteY30" fmla="*/ 1295400 h 6858000"/>
              <a:gd name="connsiteX31" fmla="*/ 189795 w 4417162"/>
              <a:gd name="connsiteY31" fmla="*/ 1363662 h 6858000"/>
              <a:gd name="connsiteX32" fmla="*/ 188115 w 4417162"/>
              <a:gd name="connsiteY32" fmla="*/ 1431925 h 6858000"/>
              <a:gd name="connsiteX33" fmla="*/ 178038 w 4417162"/>
              <a:gd name="connsiteY33" fmla="*/ 1492250 h 6858000"/>
              <a:gd name="connsiteX34" fmla="*/ 167960 w 4417162"/>
              <a:gd name="connsiteY34" fmla="*/ 1544637 h 6858000"/>
              <a:gd name="connsiteX35" fmla="*/ 152844 w 4417162"/>
              <a:gd name="connsiteY35" fmla="*/ 1589087 h 6858000"/>
              <a:gd name="connsiteX36" fmla="*/ 134368 w 4417162"/>
              <a:gd name="connsiteY36" fmla="*/ 1631950 h 6858000"/>
              <a:gd name="connsiteX37" fmla="*/ 115893 w 4417162"/>
              <a:gd name="connsiteY37" fmla="*/ 1671637 h 6858000"/>
              <a:gd name="connsiteX38" fmla="*/ 95738 w 4417162"/>
              <a:gd name="connsiteY38" fmla="*/ 1708150 h 6858000"/>
              <a:gd name="connsiteX39" fmla="*/ 75583 w 4417162"/>
              <a:gd name="connsiteY39" fmla="*/ 1743075 h 6858000"/>
              <a:gd name="connsiteX40" fmla="*/ 55427 w 4417162"/>
              <a:gd name="connsiteY40" fmla="*/ 1782762 h 6858000"/>
              <a:gd name="connsiteX41" fmla="*/ 38632 w 4417162"/>
              <a:gd name="connsiteY41" fmla="*/ 1824037 h 6858000"/>
              <a:gd name="connsiteX42" fmla="*/ 23515 w 4417162"/>
              <a:gd name="connsiteY42" fmla="*/ 1870075 h 6858000"/>
              <a:gd name="connsiteX43" fmla="*/ 11758 w 4417162"/>
              <a:gd name="connsiteY43" fmla="*/ 1922462 h 6858000"/>
              <a:gd name="connsiteX44" fmla="*/ 3359 w 4417162"/>
              <a:gd name="connsiteY44" fmla="*/ 1982787 h 6858000"/>
              <a:gd name="connsiteX45" fmla="*/ 0 w 4417162"/>
              <a:gd name="connsiteY45" fmla="*/ 2051050 h 6858000"/>
              <a:gd name="connsiteX46" fmla="*/ 3359 w 4417162"/>
              <a:gd name="connsiteY46" fmla="*/ 2119312 h 6858000"/>
              <a:gd name="connsiteX47" fmla="*/ 11758 w 4417162"/>
              <a:gd name="connsiteY47" fmla="*/ 2179637 h 6858000"/>
              <a:gd name="connsiteX48" fmla="*/ 23515 w 4417162"/>
              <a:gd name="connsiteY48" fmla="*/ 2232025 h 6858000"/>
              <a:gd name="connsiteX49" fmla="*/ 38632 w 4417162"/>
              <a:gd name="connsiteY49" fmla="*/ 2278062 h 6858000"/>
              <a:gd name="connsiteX50" fmla="*/ 55427 w 4417162"/>
              <a:gd name="connsiteY50" fmla="*/ 2319337 h 6858000"/>
              <a:gd name="connsiteX51" fmla="*/ 75583 w 4417162"/>
              <a:gd name="connsiteY51" fmla="*/ 2359025 h 6858000"/>
              <a:gd name="connsiteX52" fmla="*/ 95738 w 4417162"/>
              <a:gd name="connsiteY52" fmla="*/ 2395537 h 6858000"/>
              <a:gd name="connsiteX53" fmla="*/ 115893 w 4417162"/>
              <a:gd name="connsiteY53" fmla="*/ 2433637 h 6858000"/>
              <a:gd name="connsiteX54" fmla="*/ 134368 w 4417162"/>
              <a:gd name="connsiteY54" fmla="*/ 2471737 h 6858000"/>
              <a:gd name="connsiteX55" fmla="*/ 152844 w 4417162"/>
              <a:gd name="connsiteY55" fmla="*/ 2513012 h 6858000"/>
              <a:gd name="connsiteX56" fmla="*/ 167960 w 4417162"/>
              <a:gd name="connsiteY56" fmla="*/ 2560637 h 6858000"/>
              <a:gd name="connsiteX57" fmla="*/ 178038 w 4417162"/>
              <a:gd name="connsiteY57" fmla="*/ 2613025 h 6858000"/>
              <a:gd name="connsiteX58" fmla="*/ 188115 w 4417162"/>
              <a:gd name="connsiteY58" fmla="*/ 2671762 h 6858000"/>
              <a:gd name="connsiteX59" fmla="*/ 189795 w 4417162"/>
              <a:gd name="connsiteY59" fmla="*/ 2741612 h 6858000"/>
              <a:gd name="connsiteX60" fmla="*/ 188115 w 4417162"/>
              <a:gd name="connsiteY60" fmla="*/ 2809875 h 6858000"/>
              <a:gd name="connsiteX61" fmla="*/ 178038 w 4417162"/>
              <a:gd name="connsiteY61" fmla="*/ 2868612 h 6858000"/>
              <a:gd name="connsiteX62" fmla="*/ 167960 w 4417162"/>
              <a:gd name="connsiteY62" fmla="*/ 2922587 h 6858000"/>
              <a:gd name="connsiteX63" fmla="*/ 152844 w 4417162"/>
              <a:gd name="connsiteY63" fmla="*/ 2967037 h 6858000"/>
              <a:gd name="connsiteX64" fmla="*/ 134368 w 4417162"/>
              <a:gd name="connsiteY64" fmla="*/ 3009900 h 6858000"/>
              <a:gd name="connsiteX65" fmla="*/ 115893 w 4417162"/>
              <a:gd name="connsiteY65" fmla="*/ 3046412 h 6858000"/>
              <a:gd name="connsiteX66" fmla="*/ 95738 w 4417162"/>
              <a:gd name="connsiteY66" fmla="*/ 3084512 h 6858000"/>
              <a:gd name="connsiteX67" fmla="*/ 75583 w 4417162"/>
              <a:gd name="connsiteY67" fmla="*/ 3121025 h 6858000"/>
              <a:gd name="connsiteX68" fmla="*/ 55427 w 4417162"/>
              <a:gd name="connsiteY68" fmla="*/ 3160712 h 6858000"/>
              <a:gd name="connsiteX69" fmla="*/ 38632 w 4417162"/>
              <a:gd name="connsiteY69" fmla="*/ 3201987 h 6858000"/>
              <a:gd name="connsiteX70" fmla="*/ 23515 w 4417162"/>
              <a:gd name="connsiteY70" fmla="*/ 3248025 h 6858000"/>
              <a:gd name="connsiteX71" fmla="*/ 11758 w 4417162"/>
              <a:gd name="connsiteY71" fmla="*/ 3300412 h 6858000"/>
              <a:gd name="connsiteX72" fmla="*/ 3359 w 4417162"/>
              <a:gd name="connsiteY72" fmla="*/ 3360737 h 6858000"/>
              <a:gd name="connsiteX73" fmla="*/ 0 w 4417162"/>
              <a:gd name="connsiteY73" fmla="*/ 3427412 h 6858000"/>
              <a:gd name="connsiteX74" fmla="*/ 3359 w 4417162"/>
              <a:gd name="connsiteY74" fmla="*/ 3497262 h 6858000"/>
              <a:gd name="connsiteX75" fmla="*/ 11758 w 4417162"/>
              <a:gd name="connsiteY75" fmla="*/ 3557587 h 6858000"/>
              <a:gd name="connsiteX76" fmla="*/ 23515 w 4417162"/>
              <a:gd name="connsiteY76" fmla="*/ 3609975 h 6858000"/>
              <a:gd name="connsiteX77" fmla="*/ 38632 w 4417162"/>
              <a:gd name="connsiteY77" fmla="*/ 3656012 h 6858000"/>
              <a:gd name="connsiteX78" fmla="*/ 55427 w 4417162"/>
              <a:gd name="connsiteY78" fmla="*/ 3697287 h 6858000"/>
              <a:gd name="connsiteX79" fmla="*/ 75583 w 4417162"/>
              <a:gd name="connsiteY79" fmla="*/ 3736975 h 6858000"/>
              <a:gd name="connsiteX80" fmla="*/ 115893 w 4417162"/>
              <a:gd name="connsiteY80" fmla="*/ 3811587 h 6858000"/>
              <a:gd name="connsiteX81" fmla="*/ 134368 w 4417162"/>
              <a:gd name="connsiteY81" fmla="*/ 3848100 h 6858000"/>
              <a:gd name="connsiteX82" fmla="*/ 152844 w 4417162"/>
              <a:gd name="connsiteY82" fmla="*/ 3890962 h 6858000"/>
              <a:gd name="connsiteX83" fmla="*/ 167960 w 4417162"/>
              <a:gd name="connsiteY83" fmla="*/ 3935412 h 6858000"/>
              <a:gd name="connsiteX84" fmla="*/ 178038 w 4417162"/>
              <a:gd name="connsiteY84" fmla="*/ 3987800 h 6858000"/>
              <a:gd name="connsiteX85" fmla="*/ 188115 w 4417162"/>
              <a:gd name="connsiteY85" fmla="*/ 4048125 h 6858000"/>
              <a:gd name="connsiteX86" fmla="*/ 189795 w 4417162"/>
              <a:gd name="connsiteY86" fmla="*/ 4116387 h 6858000"/>
              <a:gd name="connsiteX87" fmla="*/ 188115 w 4417162"/>
              <a:gd name="connsiteY87" fmla="*/ 4186237 h 6858000"/>
              <a:gd name="connsiteX88" fmla="*/ 178038 w 4417162"/>
              <a:gd name="connsiteY88" fmla="*/ 4244975 h 6858000"/>
              <a:gd name="connsiteX89" fmla="*/ 167960 w 4417162"/>
              <a:gd name="connsiteY89" fmla="*/ 4297362 h 6858000"/>
              <a:gd name="connsiteX90" fmla="*/ 152844 w 4417162"/>
              <a:gd name="connsiteY90" fmla="*/ 4343400 h 6858000"/>
              <a:gd name="connsiteX91" fmla="*/ 134368 w 4417162"/>
              <a:gd name="connsiteY91" fmla="*/ 4386262 h 6858000"/>
              <a:gd name="connsiteX92" fmla="*/ 115893 w 4417162"/>
              <a:gd name="connsiteY92" fmla="*/ 4424362 h 6858000"/>
              <a:gd name="connsiteX93" fmla="*/ 75583 w 4417162"/>
              <a:gd name="connsiteY93" fmla="*/ 4498975 h 6858000"/>
              <a:gd name="connsiteX94" fmla="*/ 55427 w 4417162"/>
              <a:gd name="connsiteY94" fmla="*/ 4537075 h 6858000"/>
              <a:gd name="connsiteX95" fmla="*/ 38632 w 4417162"/>
              <a:gd name="connsiteY95" fmla="*/ 4579937 h 6858000"/>
              <a:gd name="connsiteX96" fmla="*/ 23515 w 4417162"/>
              <a:gd name="connsiteY96" fmla="*/ 4625975 h 6858000"/>
              <a:gd name="connsiteX97" fmla="*/ 11758 w 4417162"/>
              <a:gd name="connsiteY97" fmla="*/ 4678362 h 6858000"/>
              <a:gd name="connsiteX98" fmla="*/ 3359 w 4417162"/>
              <a:gd name="connsiteY98" fmla="*/ 4738687 h 6858000"/>
              <a:gd name="connsiteX99" fmla="*/ 0 w 4417162"/>
              <a:gd name="connsiteY99" fmla="*/ 4806950 h 6858000"/>
              <a:gd name="connsiteX100" fmla="*/ 3359 w 4417162"/>
              <a:gd name="connsiteY100" fmla="*/ 4875212 h 6858000"/>
              <a:gd name="connsiteX101" fmla="*/ 11758 w 4417162"/>
              <a:gd name="connsiteY101" fmla="*/ 4935537 h 6858000"/>
              <a:gd name="connsiteX102" fmla="*/ 23515 w 4417162"/>
              <a:gd name="connsiteY102" fmla="*/ 4987925 h 6858000"/>
              <a:gd name="connsiteX103" fmla="*/ 38632 w 4417162"/>
              <a:gd name="connsiteY103" fmla="*/ 5033962 h 6858000"/>
              <a:gd name="connsiteX104" fmla="*/ 55427 w 4417162"/>
              <a:gd name="connsiteY104" fmla="*/ 5075237 h 6858000"/>
              <a:gd name="connsiteX105" fmla="*/ 75583 w 4417162"/>
              <a:gd name="connsiteY105" fmla="*/ 5114925 h 6858000"/>
              <a:gd name="connsiteX106" fmla="*/ 95738 w 4417162"/>
              <a:gd name="connsiteY106" fmla="*/ 5149850 h 6858000"/>
              <a:gd name="connsiteX107" fmla="*/ 115893 w 4417162"/>
              <a:gd name="connsiteY107" fmla="*/ 5186362 h 6858000"/>
              <a:gd name="connsiteX108" fmla="*/ 134368 w 4417162"/>
              <a:gd name="connsiteY108" fmla="*/ 5226050 h 6858000"/>
              <a:gd name="connsiteX109" fmla="*/ 152844 w 4417162"/>
              <a:gd name="connsiteY109" fmla="*/ 5268912 h 6858000"/>
              <a:gd name="connsiteX110" fmla="*/ 167960 w 4417162"/>
              <a:gd name="connsiteY110" fmla="*/ 5313362 h 6858000"/>
              <a:gd name="connsiteX111" fmla="*/ 178038 w 4417162"/>
              <a:gd name="connsiteY111" fmla="*/ 5365750 h 6858000"/>
              <a:gd name="connsiteX112" fmla="*/ 188115 w 4417162"/>
              <a:gd name="connsiteY112" fmla="*/ 5426075 h 6858000"/>
              <a:gd name="connsiteX113" fmla="*/ 189795 w 4417162"/>
              <a:gd name="connsiteY113" fmla="*/ 5494337 h 6858000"/>
              <a:gd name="connsiteX114" fmla="*/ 188115 w 4417162"/>
              <a:gd name="connsiteY114" fmla="*/ 5562600 h 6858000"/>
              <a:gd name="connsiteX115" fmla="*/ 178038 w 4417162"/>
              <a:gd name="connsiteY115" fmla="*/ 5622925 h 6858000"/>
              <a:gd name="connsiteX116" fmla="*/ 167960 w 4417162"/>
              <a:gd name="connsiteY116" fmla="*/ 5675312 h 6858000"/>
              <a:gd name="connsiteX117" fmla="*/ 152844 w 4417162"/>
              <a:gd name="connsiteY117" fmla="*/ 5721350 h 6858000"/>
              <a:gd name="connsiteX118" fmla="*/ 134368 w 4417162"/>
              <a:gd name="connsiteY118" fmla="*/ 5762625 h 6858000"/>
              <a:gd name="connsiteX119" fmla="*/ 115893 w 4417162"/>
              <a:gd name="connsiteY119" fmla="*/ 5802312 h 6858000"/>
              <a:gd name="connsiteX120" fmla="*/ 95738 w 4417162"/>
              <a:gd name="connsiteY120" fmla="*/ 5840412 h 6858000"/>
              <a:gd name="connsiteX121" fmla="*/ 75583 w 4417162"/>
              <a:gd name="connsiteY121" fmla="*/ 5876925 h 6858000"/>
              <a:gd name="connsiteX122" fmla="*/ 55427 w 4417162"/>
              <a:gd name="connsiteY122" fmla="*/ 5915025 h 6858000"/>
              <a:gd name="connsiteX123" fmla="*/ 38632 w 4417162"/>
              <a:gd name="connsiteY123" fmla="*/ 5956300 h 6858000"/>
              <a:gd name="connsiteX124" fmla="*/ 23515 w 4417162"/>
              <a:gd name="connsiteY124" fmla="*/ 6003925 h 6858000"/>
              <a:gd name="connsiteX125" fmla="*/ 11758 w 4417162"/>
              <a:gd name="connsiteY125" fmla="*/ 6056312 h 6858000"/>
              <a:gd name="connsiteX126" fmla="*/ 3359 w 4417162"/>
              <a:gd name="connsiteY126" fmla="*/ 6113462 h 6858000"/>
              <a:gd name="connsiteX127" fmla="*/ 0 w 4417162"/>
              <a:gd name="connsiteY127" fmla="*/ 6183312 h 6858000"/>
              <a:gd name="connsiteX128" fmla="*/ 3359 w 4417162"/>
              <a:gd name="connsiteY128" fmla="*/ 6251575 h 6858000"/>
              <a:gd name="connsiteX129" fmla="*/ 11758 w 4417162"/>
              <a:gd name="connsiteY129" fmla="*/ 6311900 h 6858000"/>
              <a:gd name="connsiteX130" fmla="*/ 23515 w 4417162"/>
              <a:gd name="connsiteY130" fmla="*/ 6361112 h 6858000"/>
              <a:gd name="connsiteX131" fmla="*/ 38632 w 4417162"/>
              <a:gd name="connsiteY131" fmla="*/ 6407150 h 6858000"/>
              <a:gd name="connsiteX132" fmla="*/ 55427 w 4417162"/>
              <a:gd name="connsiteY132" fmla="*/ 6448425 h 6858000"/>
              <a:gd name="connsiteX133" fmla="*/ 73903 w 4417162"/>
              <a:gd name="connsiteY133" fmla="*/ 6488112 h 6858000"/>
              <a:gd name="connsiteX134" fmla="*/ 92379 w 4417162"/>
              <a:gd name="connsiteY134" fmla="*/ 6523037 h 6858000"/>
              <a:gd name="connsiteX135" fmla="*/ 112534 w 4417162"/>
              <a:gd name="connsiteY135" fmla="*/ 6561137 h 6858000"/>
              <a:gd name="connsiteX136" fmla="*/ 132689 w 4417162"/>
              <a:gd name="connsiteY136" fmla="*/ 6597650 h 6858000"/>
              <a:gd name="connsiteX137" fmla="*/ 149485 w 4417162"/>
              <a:gd name="connsiteY137" fmla="*/ 6640512 h 6858000"/>
              <a:gd name="connsiteX138" fmla="*/ 166281 w 4417162"/>
              <a:gd name="connsiteY138" fmla="*/ 6683375 h 6858000"/>
              <a:gd name="connsiteX139" fmla="*/ 176358 w 4417162"/>
              <a:gd name="connsiteY139" fmla="*/ 6735762 h 6858000"/>
              <a:gd name="connsiteX140" fmla="*/ 184756 w 4417162"/>
              <a:gd name="connsiteY140" fmla="*/ 6791325 h 6858000"/>
              <a:gd name="connsiteX141" fmla="*/ 189795 w 4417162"/>
              <a:gd name="connsiteY141" fmla="*/ 6858000 h 6858000"/>
              <a:gd name="connsiteX142" fmla="*/ 334173 w 4417162"/>
              <a:gd name="connsiteY142" fmla="*/ 6858000 h 6858000"/>
              <a:gd name="connsiteX143" fmla="*/ 334174 w 4417162"/>
              <a:gd name="connsiteY143" fmla="*/ 6858000 h 6858000"/>
              <a:gd name="connsiteX144" fmla="*/ 4417162 w 4417162"/>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417162" h="6858000">
                <a:moveTo>
                  <a:pt x="4417162" y="0"/>
                </a:moveTo>
                <a:lnTo>
                  <a:pt x="334174" y="0"/>
                </a:lnTo>
                <a:lnTo>
                  <a:pt x="334173" y="0"/>
                </a:lnTo>
                <a:lnTo>
                  <a:pt x="189795" y="0"/>
                </a:lnTo>
                <a:lnTo>
                  <a:pt x="184756" y="66675"/>
                </a:lnTo>
                <a:lnTo>
                  <a:pt x="176358" y="122237"/>
                </a:lnTo>
                <a:lnTo>
                  <a:pt x="166281" y="174625"/>
                </a:lnTo>
                <a:lnTo>
                  <a:pt x="149485" y="217487"/>
                </a:lnTo>
                <a:lnTo>
                  <a:pt x="132689" y="260350"/>
                </a:lnTo>
                <a:lnTo>
                  <a:pt x="112534" y="296862"/>
                </a:lnTo>
                <a:lnTo>
                  <a:pt x="92379" y="334962"/>
                </a:lnTo>
                <a:lnTo>
                  <a:pt x="73903" y="369887"/>
                </a:lnTo>
                <a:lnTo>
                  <a:pt x="55427" y="409575"/>
                </a:lnTo>
                <a:lnTo>
                  <a:pt x="38632" y="450850"/>
                </a:lnTo>
                <a:lnTo>
                  <a:pt x="23515" y="496887"/>
                </a:lnTo>
                <a:lnTo>
                  <a:pt x="11758" y="546100"/>
                </a:lnTo>
                <a:lnTo>
                  <a:pt x="3359" y="606425"/>
                </a:lnTo>
                <a:lnTo>
                  <a:pt x="0" y="673100"/>
                </a:lnTo>
                <a:lnTo>
                  <a:pt x="3359" y="744537"/>
                </a:lnTo>
                <a:lnTo>
                  <a:pt x="11758" y="801687"/>
                </a:lnTo>
                <a:lnTo>
                  <a:pt x="23515" y="854075"/>
                </a:lnTo>
                <a:lnTo>
                  <a:pt x="38632" y="901700"/>
                </a:lnTo>
                <a:lnTo>
                  <a:pt x="55427" y="942975"/>
                </a:lnTo>
                <a:lnTo>
                  <a:pt x="75583" y="981075"/>
                </a:lnTo>
                <a:lnTo>
                  <a:pt x="95738" y="1017587"/>
                </a:lnTo>
                <a:lnTo>
                  <a:pt x="115893" y="1055687"/>
                </a:lnTo>
                <a:lnTo>
                  <a:pt x="134368" y="1095375"/>
                </a:lnTo>
                <a:lnTo>
                  <a:pt x="152844" y="1136650"/>
                </a:lnTo>
                <a:lnTo>
                  <a:pt x="167960" y="1182687"/>
                </a:lnTo>
                <a:lnTo>
                  <a:pt x="178038" y="1235075"/>
                </a:lnTo>
                <a:lnTo>
                  <a:pt x="188115" y="1295400"/>
                </a:lnTo>
                <a:lnTo>
                  <a:pt x="189795" y="1363662"/>
                </a:lnTo>
                <a:lnTo>
                  <a:pt x="188115" y="1431925"/>
                </a:lnTo>
                <a:lnTo>
                  <a:pt x="178038" y="1492250"/>
                </a:lnTo>
                <a:lnTo>
                  <a:pt x="167960" y="1544637"/>
                </a:lnTo>
                <a:lnTo>
                  <a:pt x="152844" y="1589087"/>
                </a:lnTo>
                <a:lnTo>
                  <a:pt x="134368" y="1631950"/>
                </a:lnTo>
                <a:lnTo>
                  <a:pt x="115893" y="1671637"/>
                </a:lnTo>
                <a:lnTo>
                  <a:pt x="95738" y="1708150"/>
                </a:lnTo>
                <a:lnTo>
                  <a:pt x="75583" y="1743075"/>
                </a:lnTo>
                <a:lnTo>
                  <a:pt x="55427" y="1782762"/>
                </a:lnTo>
                <a:lnTo>
                  <a:pt x="38632" y="1824037"/>
                </a:lnTo>
                <a:lnTo>
                  <a:pt x="23515" y="1870075"/>
                </a:lnTo>
                <a:lnTo>
                  <a:pt x="11758" y="1922462"/>
                </a:lnTo>
                <a:lnTo>
                  <a:pt x="3359" y="1982787"/>
                </a:lnTo>
                <a:lnTo>
                  <a:pt x="0" y="2051050"/>
                </a:lnTo>
                <a:lnTo>
                  <a:pt x="3359" y="2119312"/>
                </a:lnTo>
                <a:lnTo>
                  <a:pt x="11758" y="2179637"/>
                </a:lnTo>
                <a:lnTo>
                  <a:pt x="23515" y="2232025"/>
                </a:lnTo>
                <a:lnTo>
                  <a:pt x="38632" y="2278062"/>
                </a:lnTo>
                <a:lnTo>
                  <a:pt x="55427" y="2319337"/>
                </a:lnTo>
                <a:lnTo>
                  <a:pt x="75583" y="2359025"/>
                </a:lnTo>
                <a:lnTo>
                  <a:pt x="95738" y="2395537"/>
                </a:lnTo>
                <a:lnTo>
                  <a:pt x="115893" y="2433637"/>
                </a:lnTo>
                <a:lnTo>
                  <a:pt x="134368" y="2471737"/>
                </a:lnTo>
                <a:lnTo>
                  <a:pt x="152844" y="2513012"/>
                </a:lnTo>
                <a:lnTo>
                  <a:pt x="167960" y="2560637"/>
                </a:lnTo>
                <a:lnTo>
                  <a:pt x="178038" y="2613025"/>
                </a:lnTo>
                <a:lnTo>
                  <a:pt x="188115" y="2671762"/>
                </a:lnTo>
                <a:lnTo>
                  <a:pt x="189795" y="2741612"/>
                </a:lnTo>
                <a:lnTo>
                  <a:pt x="188115" y="2809875"/>
                </a:lnTo>
                <a:lnTo>
                  <a:pt x="178038" y="2868612"/>
                </a:lnTo>
                <a:lnTo>
                  <a:pt x="167960" y="2922587"/>
                </a:lnTo>
                <a:lnTo>
                  <a:pt x="152844" y="2967037"/>
                </a:lnTo>
                <a:lnTo>
                  <a:pt x="134368" y="3009900"/>
                </a:lnTo>
                <a:lnTo>
                  <a:pt x="115893" y="3046412"/>
                </a:lnTo>
                <a:lnTo>
                  <a:pt x="95738" y="3084512"/>
                </a:lnTo>
                <a:lnTo>
                  <a:pt x="75583" y="3121025"/>
                </a:lnTo>
                <a:lnTo>
                  <a:pt x="55427" y="3160712"/>
                </a:lnTo>
                <a:lnTo>
                  <a:pt x="38632" y="3201987"/>
                </a:lnTo>
                <a:lnTo>
                  <a:pt x="23515" y="3248025"/>
                </a:lnTo>
                <a:lnTo>
                  <a:pt x="11758" y="3300412"/>
                </a:lnTo>
                <a:lnTo>
                  <a:pt x="3359" y="3360737"/>
                </a:lnTo>
                <a:lnTo>
                  <a:pt x="0" y="3427412"/>
                </a:lnTo>
                <a:lnTo>
                  <a:pt x="3359" y="3497262"/>
                </a:lnTo>
                <a:lnTo>
                  <a:pt x="11758" y="3557587"/>
                </a:lnTo>
                <a:lnTo>
                  <a:pt x="23515" y="3609975"/>
                </a:lnTo>
                <a:lnTo>
                  <a:pt x="38632" y="3656012"/>
                </a:lnTo>
                <a:lnTo>
                  <a:pt x="55427" y="3697287"/>
                </a:lnTo>
                <a:lnTo>
                  <a:pt x="75583" y="3736975"/>
                </a:lnTo>
                <a:lnTo>
                  <a:pt x="115893" y="3811587"/>
                </a:lnTo>
                <a:lnTo>
                  <a:pt x="134368" y="3848100"/>
                </a:lnTo>
                <a:lnTo>
                  <a:pt x="152844" y="3890962"/>
                </a:lnTo>
                <a:lnTo>
                  <a:pt x="167960" y="3935412"/>
                </a:lnTo>
                <a:lnTo>
                  <a:pt x="178038" y="3987800"/>
                </a:lnTo>
                <a:lnTo>
                  <a:pt x="188115" y="4048125"/>
                </a:lnTo>
                <a:lnTo>
                  <a:pt x="189795" y="4116387"/>
                </a:lnTo>
                <a:lnTo>
                  <a:pt x="188115" y="4186237"/>
                </a:lnTo>
                <a:lnTo>
                  <a:pt x="178038" y="4244975"/>
                </a:lnTo>
                <a:lnTo>
                  <a:pt x="167960" y="4297362"/>
                </a:lnTo>
                <a:lnTo>
                  <a:pt x="152844" y="4343400"/>
                </a:lnTo>
                <a:lnTo>
                  <a:pt x="134368" y="4386262"/>
                </a:lnTo>
                <a:lnTo>
                  <a:pt x="115893" y="4424362"/>
                </a:lnTo>
                <a:lnTo>
                  <a:pt x="75583" y="4498975"/>
                </a:lnTo>
                <a:lnTo>
                  <a:pt x="55427" y="4537075"/>
                </a:lnTo>
                <a:lnTo>
                  <a:pt x="38632" y="4579937"/>
                </a:lnTo>
                <a:lnTo>
                  <a:pt x="23515" y="4625975"/>
                </a:lnTo>
                <a:lnTo>
                  <a:pt x="11758" y="4678362"/>
                </a:lnTo>
                <a:lnTo>
                  <a:pt x="3359" y="4738687"/>
                </a:lnTo>
                <a:lnTo>
                  <a:pt x="0" y="4806950"/>
                </a:lnTo>
                <a:lnTo>
                  <a:pt x="3359" y="4875212"/>
                </a:lnTo>
                <a:lnTo>
                  <a:pt x="11758" y="4935537"/>
                </a:lnTo>
                <a:lnTo>
                  <a:pt x="23515" y="4987925"/>
                </a:lnTo>
                <a:lnTo>
                  <a:pt x="38632" y="5033962"/>
                </a:lnTo>
                <a:lnTo>
                  <a:pt x="55427" y="5075237"/>
                </a:lnTo>
                <a:lnTo>
                  <a:pt x="75583" y="5114925"/>
                </a:lnTo>
                <a:lnTo>
                  <a:pt x="95738" y="5149850"/>
                </a:lnTo>
                <a:lnTo>
                  <a:pt x="115893" y="5186362"/>
                </a:lnTo>
                <a:lnTo>
                  <a:pt x="134368" y="5226050"/>
                </a:lnTo>
                <a:lnTo>
                  <a:pt x="152844" y="5268912"/>
                </a:lnTo>
                <a:lnTo>
                  <a:pt x="167960" y="5313362"/>
                </a:lnTo>
                <a:lnTo>
                  <a:pt x="178038" y="5365750"/>
                </a:lnTo>
                <a:lnTo>
                  <a:pt x="188115" y="5426075"/>
                </a:lnTo>
                <a:lnTo>
                  <a:pt x="189795" y="5494337"/>
                </a:lnTo>
                <a:lnTo>
                  <a:pt x="188115" y="5562600"/>
                </a:lnTo>
                <a:lnTo>
                  <a:pt x="178038" y="5622925"/>
                </a:lnTo>
                <a:lnTo>
                  <a:pt x="167960" y="5675312"/>
                </a:lnTo>
                <a:lnTo>
                  <a:pt x="152844" y="5721350"/>
                </a:lnTo>
                <a:lnTo>
                  <a:pt x="134368" y="5762625"/>
                </a:lnTo>
                <a:lnTo>
                  <a:pt x="115893" y="5802312"/>
                </a:lnTo>
                <a:lnTo>
                  <a:pt x="95738" y="5840412"/>
                </a:lnTo>
                <a:lnTo>
                  <a:pt x="75583" y="5876925"/>
                </a:lnTo>
                <a:lnTo>
                  <a:pt x="55427" y="5915025"/>
                </a:lnTo>
                <a:lnTo>
                  <a:pt x="38632" y="5956300"/>
                </a:lnTo>
                <a:lnTo>
                  <a:pt x="23515" y="6003925"/>
                </a:lnTo>
                <a:lnTo>
                  <a:pt x="11758" y="6056312"/>
                </a:lnTo>
                <a:lnTo>
                  <a:pt x="3359" y="6113462"/>
                </a:lnTo>
                <a:lnTo>
                  <a:pt x="0" y="6183312"/>
                </a:lnTo>
                <a:lnTo>
                  <a:pt x="3359" y="6251575"/>
                </a:lnTo>
                <a:lnTo>
                  <a:pt x="11758" y="6311900"/>
                </a:lnTo>
                <a:lnTo>
                  <a:pt x="23515" y="6361112"/>
                </a:lnTo>
                <a:lnTo>
                  <a:pt x="38632" y="6407150"/>
                </a:lnTo>
                <a:lnTo>
                  <a:pt x="55427" y="6448425"/>
                </a:lnTo>
                <a:lnTo>
                  <a:pt x="73903" y="6488112"/>
                </a:lnTo>
                <a:lnTo>
                  <a:pt x="92379" y="6523037"/>
                </a:lnTo>
                <a:lnTo>
                  <a:pt x="112534" y="6561137"/>
                </a:lnTo>
                <a:lnTo>
                  <a:pt x="132689" y="6597650"/>
                </a:lnTo>
                <a:lnTo>
                  <a:pt x="149485" y="6640512"/>
                </a:lnTo>
                <a:lnTo>
                  <a:pt x="166281" y="6683375"/>
                </a:lnTo>
                <a:lnTo>
                  <a:pt x="176358" y="6735762"/>
                </a:lnTo>
                <a:lnTo>
                  <a:pt x="184756" y="6791325"/>
                </a:lnTo>
                <a:lnTo>
                  <a:pt x="189795" y="6858000"/>
                </a:lnTo>
                <a:lnTo>
                  <a:pt x="334173" y="6858000"/>
                </a:lnTo>
                <a:lnTo>
                  <a:pt x="334174" y="6858000"/>
                </a:lnTo>
                <a:lnTo>
                  <a:pt x="4417162" y="6858000"/>
                </a:lnTo>
                <a:close/>
              </a:path>
            </a:pathLst>
          </a:custGeom>
          <a:solidFill>
            <a:schemeClr val="accent1">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BCA876BB-E4A5-C647-B1F1-4A7C30156444}"/>
              </a:ext>
            </a:extLst>
          </p:cNvPr>
          <p:cNvSpPr>
            <a:spLocks noGrp="1"/>
          </p:cNvSpPr>
          <p:nvPr>
            <p:ph type="title"/>
          </p:nvPr>
        </p:nvSpPr>
        <p:spPr>
          <a:xfrm>
            <a:off x="519383" y="1268837"/>
            <a:ext cx="3234018" cy="3826728"/>
          </a:xfrm>
        </p:spPr>
        <p:txBody>
          <a:bodyPr vert="horz" lIns="91440" tIns="45720" rIns="91440" bIns="45720" rtlCol="0" anchor="b">
            <a:normAutofit/>
          </a:bodyPr>
          <a:lstStyle/>
          <a:p>
            <a:pPr algn="ctr"/>
            <a:r>
              <a:rPr lang="en-US" sz="6400" kern="1200" dirty="0">
                <a:solidFill>
                  <a:schemeClr val="tx1"/>
                </a:solidFill>
                <a:latin typeface="HelloBigDeal Medium" panose="02000603000000000000" pitchFamily="2" charset="0"/>
                <a:ea typeface="HelloBigDeal Medium" panose="02000603000000000000" pitchFamily="2" charset="0"/>
              </a:rPr>
              <a:t>It’s not all bad!</a:t>
            </a:r>
          </a:p>
        </p:txBody>
      </p:sp>
      <p:sp>
        <p:nvSpPr>
          <p:cNvPr id="3" name="TextBox 2">
            <a:extLst>
              <a:ext uri="{FF2B5EF4-FFF2-40B4-BE49-F238E27FC236}">
                <a16:creationId xmlns:a16="http://schemas.microsoft.com/office/drawing/2014/main" id="{E270E701-6198-AF4A-BEEB-84A9732CDB72}"/>
              </a:ext>
            </a:extLst>
          </p:cNvPr>
          <p:cNvSpPr txBox="1"/>
          <p:nvPr/>
        </p:nvSpPr>
        <p:spPr>
          <a:xfrm>
            <a:off x="5401338" y="0"/>
            <a:ext cx="4401879" cy="2123658"/>
          </a:xfrm>
          <a:prstGeom prst="rect">
            <a:avLst/>
          </a:prstGeom>
          <a:noFill/>
        </p:spPr>
        <p:txBody>
          <a:bodyPr wrap="square" rtlCol="0">
            <a:spAutoFit/>
          </a:bodyPr>
          <a:lstStyle/>
          <a:p>
            <a:endParaRPr lang="en-US" sz="4400" dirty="0">
              <a:latin typeface="HelloBigDeal Medium" panose="02000603000000000000" pitchFamily="2" charset="0"/>
              <a:ea typeface="HelloBigDeal Medium" panose="02000603000000000000" pitchFamily="2" charset="0"/>
            </a:endParaRPr>
          </a:p>
          <a:p>
            <a:endParaRPr lang="en-US" sz="4400" dirty="0">
              <a:latin typeface="HelloBigDeal Medium" panose="02000603000000000000" pitchFamily="2" charset="0"/>
              <a:ea typeface="HelloBigDeal Medium" panose="02000603000000000000" pitchFamily="2" charset="0"/>
            </a:endParaRPr>
          </a:p>
          <a:p>
            <a:r>
              <a:rPr lang="en-US" sz="4400" dirty="0">
                <a:solidFill>
                  <a:srgbClr val="942093"/>
                </a:solidFill>
                <a:latin typeface="KG Inimitable Original" panose="02000000000000000000" pitchFamily="2" charset="77"/>
                <a:ea typeface="HelloBigDeal Medium" panose="02000603000000000000" pitchFamily="2" charset="0"/>
              </a:rPr>
              <a:t>Helpful</a:t>
            </a:r>
          </a:p>
        </p:txBody>
      </p:sp>
      <p:sp>
        <p:nvSpPr>
          <p:cNvPr id="7" name="TextBox 6">
            <a:extLst>
              <a:ext uri="{FF2B5EF4-FFF2-40B4-BE49-F238E27FC236}">
                <a16:creationId xmlns:a16="http://schemas.microsoft.com/office/drawing/2014/main" id="{E51C1BD7-AED5-CC4A-BE3A-599A63A10CF2}"/>
              </a:ext>
            </a:extLst>
          </p:cNvPr>
          <p:cNvSpPr txBox="1"/>
          <p:nvPr/>
        </p:nvSpPr>
        <p:spPr>
          <a:xfrm>
            <a:off x="4933506" y="276446"/>
            <a:ext cx="3296093" cy="1446550"/>
          </a:xfrm>
          <a:prstGeom prst="rect">
            <a:avLst/>
          </a:prstGeom>
          <a:noFill/>
        </p:spPr>
        <p:txBody>
          <a:bodyPr wrap="square" rtlCol="0">
            <a:spAutoFit/>
          </a:bodyPr>
          <a:lstStyle/>
          <a:p>
            <a:r>
              <a:rPr lang="en-US" sz="4400" dirty="0">
                <a:ln w="12700">
                  <a:solidFill>
                    <a:schemeClr val="tx1"/>
                  </a:solidFill>
                </a:ln>
                <a:solidFill>
                  <a:srgbClr val="92D050"/>
                </a:solidFill>
                <a:latin typeface="KG Inimitable Original" panose="02000000000000000000" pitchFamily="2" charset="77"/>
                <a:ea typeface="HelloBigDeal Medium" panose="02000603000000000000" pitchFamily="2" charset="0"/>
              </a:rPr>
              <a:t>Creative</a:t>
            </a:r>
          </a:p>
          <a:p>
            <a:endParaRPr lang="en-US" sz="4400" dirty="0">
              <a:ln w="12700">
                <a:solidFill>
                  <a:schemeClr val="tx1"/>
                </a:solidFill>
              </a:ln>
            </a:endParaRPr>
          </a:p>
        </p:txBody>
      </p:sp>
      <p:sp>
        <p:nvSpPr>
          <p:cNvPr id="8" name="TextBox 7">
            <a:extLst>
              <a:ext uri="{FF2B5EF4-FFF2-40B4-BE49-F238E27FC236}">
                <a16:creationId xmlns:a16="http://schemas.microsoft.com/office/drawing/2014/main" id="{6C81B1FB-AE3A-C34B-BB23-2A8019DFFB7B}"/>
              </a:ext>
            </a:extLst>
          </p:cNvPr>
          <p:cNvSpPr txBox="1"/>
          <p:nvPr/>
        </p:nvSpPr>
        <p:spPr>
          <a:xfrm>
            <a:off x="8059479" y="659219"/>
            <a:ext cx="4954772" cy="1446550"/>
          </a:xfrm>
          <a:prstGeom prst="rect">
            <a:avLst/>
          </a:prstGeom>
          <a:noFill/>
        </p:spPr>
        <p:txBody>
          <a:bodyPr wrap="square" rtlCol="0">
            <a:spAutoFit/>
          </a:bodyPr>
          <a:lstStyle/>
          <a:p>
            <a:r>
              <a:rPr lang="en-US" sz="4400" dirty="0">
                <a:solidFill>
                  <a:srgbClr val="7030A0"/>
                </a:solidFill>
                <a:latin typeface="KG Inimitable Original" panose="02000000000000000000" pitchFamily="2" charset="77"/>
                <a:ea typeface="HelloBigDeal Medium" panose="02000603000000000000" pitchFamily="2" charset="0"/>
              </a:rPr>
              <a:t>Multitaskers</a:t>
            </a:r>
          </a:p>
          <a:p>
            <a:endParaRPr lang="en-US" sz="4400" dirty="0"/>
          </a:p>
        </p:txBody>
      </p:sp>
      <p:sp>
        <p:nvSpPr>
          <p:cNvPr id="9" name="TextBox 8">
            <a:extLst>
              <a:ext uri="{FF2B5EF4-FFF2-40B4-BE49-F238E27FC236}">
                <a16:creationId xmlns:a16="http://schemas.microsoft.com/office/drawing/2014/main" id="{C7EF3F1D-61EB-004B-86B1-15CDC9E4E8F6}"/>
              </a:ext>
            </a:extLst>
          </p:cNvPr>
          <p:cNvSpPr txBox="1"/>
          <p:nvPr/>
        </p:nvSpPr>
        <p:spPr>
          <a:xfrm>
            <a:off x="4699590" y="5189839"/>
            <a:ext cx="4784651" cy="1446550"/>
          </a:xfrm>
          <a:prstGeom prst="rect">
            <a:avLst/>
          </a:prstGeom>
          <a:noFill/>
        </p:spPr>
        <p:txBody>
          <a:bodyPr wrap="square" rtlCol="0">
            <a:spAutoFit/>
          </a:bodyPr>
          <a:lstStyle/>
          <a:p>
            <a:r>
              <a:rPr lang="en-US" sz="4400" b="1" dirty="0">
                <a:solidFill>
                  <a:schemeClr val="accent2">
                    <a:lumMod val="75000"/>
                  </a:schemeClr>
                </a:solidFill>
                <a:latin typeface="Pond Free Me" pitchFamily="2" charset="0"/>
                <a:ea typeface="HelloBigDeal Medium" panose="02000603000000000000" pitchFamily="2" charset="0"/>
              </a:rPr>
              <a:t>Creative</a:t>
            </a:r>
          </a:p>
          <a:p>
            <a:endParaRPr lang="en-US" sz="4400" dirty="0"/>
          </a:p>
        </p:txBody>
      </p:sp>
      <p:sp>
        <p:nvSpPr>
          <p:cNvPr id="11" name="TextBox 10">
            <a:extLst>
              <a:ext uri="{FF2B5EF4-FFF2-40B4-BE49-F238E27FC236}">
                <a16:creationId xmlns:a16="http://schemas.microsoft.com/office/drawing/2014/main" id="{8FF78B1A-D70A-BD49-982B-887505415DC3}"/>
              </a:ext>
            </a:extLst>
          </p:cNvPr>
          <p:cNvSpPr txBox="1"/>
          <p:nvPr/>
        </p:nvSpPr>
        <p:spPr>
          <a:xfrm>
            <a:off x="8144539" y="1850067"/>
            <a:ext cx="4253024" cy="1446550"/>
          </a:xfrm>
          <a:prstGeom prst="rect">
            <a:avLst/>
          </a:prstGeom>
          <a:noFill/>
        </p:spPr>
        <p:txBody>
          <a:bodyPr wrap="square" rtlCol="0">
            <a:spAutoFit/>
          </a:bodyPr>
          <a:lstStyle/>
          <a:p>
            <a:r>
              <a:rPr lang="en-US" sz="4400" dirty="0">
                <a:solidFill>
                  <a:srgbClr val="002060"/>
                </a:solidFill>
                <a:latin typeface="HelloBigDeal Medium" panose="02000603000000000000" pitchFamily="2" charset="0"/>
                <a:ea typeface="HelloBigDeal Medium" panose="02000603000000000000" pitchFamily="2" charset="0"/>
              </a:rPr>
              <a:t>Resilient</a:t>
            </a:r>
          </a:p>
          <a:p>
            <a:endParaRPr lang="en-US" sz="4400" dirty="0"/>
          </a:p>
        </p:txBody>
      </p:sp>
      <p:sp>
        <p:nvSpPr>
          <p:cNvPr id="13" name="Rectangle 12">
            <a:extLst>
              <a:ext uri="{FF2B5EF4-FFF2-40B4-BE49-F238E27FC236}">
                <a16:creationId xmlns:a16="http://schemas.microsoft.com/office/drawing/2014/main" id="{CF132D11-BBA9-C04E-A669-9C570698DD55}"/>
              </a:ext>
            </a:extLst>
          </p:cNvPr>
          <p:cNvSpPr/>
          <p:nvPr/>
        </p:nvSpPr>
        <p:spPr>
          <a:xfrm>
            <a:off x="9039954" y="4243793"/>
            <a:ext cx="2649764" cy="769441"/>
          </a:xfrm>
          <a:prstGeom prst="rect">
            <a:avLst/>
          </a:prstGeom>
          <a:ln>
            <a:noFill/>
          </a:ln>
        </p:spPr>
        <p:txBody>
          <a:bodyPr wrap="none">
            <a:spAutoFit/>
          </a:bodyPr>
          <a:lstStyle/>
          <a:p>
            <a:r>
              <a:rPr lang="en-US" sz="4400" dirty="0">
                <a:ln w="19050">
                  <a:solidFill>
                    <a:schemeClr val="tx1"/>
                  </a:solidFill>
                </a:ln>
                <a:solidFill>
                  <a:srgbClr val="FFC000"/>
                </a:solidFill>
                <a:latin typeface="KG Inimitable Original" panose="02000000000000000000" pitchFamily="2" charset="77"/>
                <a:ea typeface="HelloBigDeal Medium" panose="02000603000000000000" pitchFamily="2" charset="0"/>
              </a:rPr>
              <a:t>Leaders</a:t>
            </a:r>
          </a:p>
        </p:txBody>
      </p:sp>
      <p:sp>
        <p:nvSpPr>
          <p:cNvPr id="15" name="Rectangle 14">
            <a:extLst>
              <a:ext uri="{FF2B5EF4-FFF2-40B4-BE49-F238E27FC236}">
                <a16:creationId xmlns:a16="http://schemas.microsoft.com/office/drawing/2014/main" id="{B55CC6CF-DA80-B143-96EB-1F2668A09D55}"/>
              </a:ext>
            </a:extLst>
          </p:cNvPr>
          <p:cNvSpPr/>
          <p:nvPr/>
        </p:nvSpPr>
        <p:spPr>
          <a:xfrm>
            <a:off x="8645684" y="5009339"/>
            <a:ext cx="1537600" cy="769441"/>
          </a:xfrm>
          <a:prstGeom prst="rect">
            <a:avLst/>
          </a:prstGeom>
        </p:spPr>
        <p:txBody>
          <a:bodyPr wrap="none">
            <a:spAutoFit/>
          </a:bodyPr>
          <a:lstStyle/>
          <a:p>
            <a:r>
              <a:rPr lang="en-US" sz="4400" dirty="0">
                <a:solidFill>
                  <a:srgbClr val="00B0F0"/>
                </a:solidFill>
                <a:effectLst>
                  <a:glow rad="50800">
                    <a:schemeClr val="accent1">
                      <a:lumMod val="40000"/>
                      <a:lumOff val="60000"/>
                    </a:schemeClr>
                  </a:glow>
                </a:effectLst>
                <a:latin typeface="Pond Free Me" pitchFamily="2" charset="0"/>
                <a:ea typeface="HelloBigDeal Medium" panose="02000603000000000000" pitchFamily="2" charset="0"/>
              </a:rPr>
              <a:t>Funny</a:t>
            </a:r>
          </a:p>
        </p:txBody>
      </p:sp>
      <p:sp>
        <p:nvSpPr>
          <p:cNvPr id="17" name="Rectangle 16">
            <a:extLst>
              <a:ext uri="{FF2B5EF4-FFF2-40B4-BE49-F238E27FC236}">
                <a16:creationId xmlns:a16="http://schemas.microsoft.com/office/drawing/2014/main" id="{1CF7FDEF-DFC3-5C44-9B51-FCA33D96B2E7}"/>
              </a:ext>
            </a:extLst>
          </p:cNvPr>
          <p:cNvSpPr/>
          <p:nvPr/>
        </p:nvSpPr>
        <p:spPr>
          <a:xfrm>
            <a:off x="9169447" y="3201804"/>
            <a:ext cx="2334293" cy="769441"/>
          </a:xfrm>
          <a:prstGeom prst="rect">
            <a:avLst/>
          </a:prstGeom>
        </p:spPr>
        <p:txBody>
          <a:bodyPr wrap="none">
            <a:spAutoFit/>
          </a:bodyPr>
          <a:lstStyle/>
          <a:p>
            <a:r>
              <a:rPr lang="en-US" sz="4400" dirty="0">
                <a:solidFill>
                  <a:srgbClr val="521B93"/>
                </a:solidFill>
                <a:latin typeface="Pond Free Me" pitchFamily="2" charset="0"/>
                <a:ea typeface="HelloBigDeal Medium" panose="02000603000000000000" pitchFamily="2" charset="0"/>
              </a:rPr>
              <a:t>Generous</a:t>
            </a:r>
            <a:endParaRPr lang="en-US" sz="4400" dirty="0">
              <a:solidFill>
                <a:srgbClr val="521B93"/>
              </a:solidFill>
              <a:latin typeface="Pond Free Me" pitchFamily="2" charset="0"/>
            </a:endParaRPr>
          </a:p>
        </p:txBody>
      </p:sp>
      <p:sp>
        <p:nvSpPr>
          <p:cNvPr id="18" name="Rectangle 17">
            <a:extLst>
              <a:ext uri="{FF2B5EF4-FFF2-40B4-BE49-F238E27FC236}">
                <a16:creationId xmlns:a16="http://schemas.microsoft.com/office/drawing/2014/main" id="{4658D86E-7F27-7545-B28F-86ABDEF78FB1}"/>
              </a:ext>
            </a:extLst>
          </p:cNvPr>
          <p:cNvSpPr/>
          <p:nvPr/>
        </p:nvSpPr>
        <p:spPr>
          <a:xfrm>
            <a:off x="4837199" y="3775962"/>
            <a:ext cx="3084499" cy="769441"/>
          </a:xfrm>
          <a:prstGeom prst="rect">
            <a:avLst/>
          </a:prstGeom>
        </p:spPr>
        <p:txBody>
          <a:bodyPr wrap="none">
            <a:spAutoFit/>
          </a:bodyPr>
          <a:lstStyle/>
          <a:p>
            <a:r>
              <a:rPr lang="en-US" sz="4400" dirty="0">
                <a:solidFill>
                  <a:srgbClr val="009193"/>
                </a:solidFill>
                <a:latin typeface="HelloBigDeal Medium" panose="02000603000000000000" pitchFamily="2" charset="0"/>
                <a:ea typeface="HelloBigDeal Medium" panose="02000603000000000000" pitchFamily="2" charset="0"/>
              </a:rPr>
              <a:t>Exciting</a:t>
            </a:r>
          </a:p>
        </p:txBody>
      </p:sp>
      <p:sp>
        <p:nvSpPr>
          <p:cNvPr id="19" name="Rectangle 18">
            <a:extLst>
              <a:ext uri="{FF2B5EF4-FFF2-40B4-BE49-F238E27FC236}">
                <a16:creationId xmlns:a16="http://schemas.microsoft.com/office/drawing/2014/main" id="{B6AE2C93-8D3E-644C-B67C-4C2A82793FCA}"/>
              </a:ext>
            </a:extLst>
          </p:cNvPr>
          <p:cNvSpPr/>
          <p:nvPr/>
        </p:nvSpPr>
        <p:spPr>
          <a:xfrm>
            <a:off x="6485683" y="6088559"/>
            <a:ext cx="1406154" cy="769441"/>
          </a:xfrm>
          <a:prstGeom prst="rect">
            <a:avLst/>
          </a:prstGeom>
        </p:spPr>
        <p:txBody>
          <a:bodyPr wrap="none">
            <a:spAutoFit/>
          </a:bodyPr>
          <a:lstStyle/>
          <a:p>
            <a:r>
              <a:rPr lang="en-US" sz="4400" dirty="0">
                <a:solidFill>
                  <a:srgbClr val="FF9300"/>
                </a:solidFill>
                <a:latin typeface="KG Inimitable Original" panose="02000000000000000000" pitchFamily="2" charset="77"/>
                <a:ea typeface="HelloBigDeal Medium" panose="02000603000000000000" pitchFamily="2" charset="0"/>
              </a:rPr>
              <a:t>Kind</a:t>
            </a:r>
          </a:p>
        </p:txBody>
      </p:sp>
      <p:sp>
        <p:nvSpPr>
          <p:cNvPr id="20" name="Rectangle 19">
            <a:extLst>
              <a:ext uri="{FF2B5EF4-FFF2-40B4-BE49-F238E27FC236}">
                <a16:creationId xmlns:a16="http://schemas.microsoft.com/office/drawing/2014/main" id="{60F8FB46-D902-2F4F-AB30-355D20B6846D}"/>
              </a:ext>
            </a:extLst>
          </p:cNvPr>
          <p:cNvSpPr/>
          <p:nvPr/>
        </p:nvSpPr>
        <p:spPr>
          <a:xfrm>
            <a:off x="9015531" y="6088559"/>
            <a:ext cx="2824812" cy="769441"/>
          </a:xfrm>
          <a:prstGeom prst="rect">
            <a:avLst/>
          </a:prstGeom>
        </p:spPr>
        <p:txBody>
          <a:bodyPr wrap="none">
            <a:spAutoFit/>
          </a:bodyPr>
          <a:lstStyle/>
          <a:p>
            <a:r>
              <a:rPr lang="en-US" sz="4400" dirty="0">
                <a:latin typeface="HelloBigDeal Medium" panose="02000603000000000000" pitchFamily="2" charset="0"/>
                <a:ea typeface="HelloBigDeal Medium" panose="02000603000000000000" pitchFamily="2" charset="0"/>
              </a:rPr>
              <a:t>Artistic</a:t>
            </a:r>
            <a:endParaRPr lang="en-US" sz="4400" dirty="0"/>
          </a:p>
        </p:txBody>
      </p:sp>
      <p:sp>
        <p:nvSpPr>
          <p:cNvPr id="21" name="Rectangle 20">
            <a:extLst>
              <a:ext uri="{FF2B5EF4-FFF2-40B4-BE49-F238E27FC236}">
                <a16:creationId xmlns:a16="http://schemas.microsoft.com/office/drawing/2014/main" id="{272D7020-8393-754F-B2D6-5C35AF05669E}"/>
              </a:ext>
            </a:extLst>
          </p:cNvPr>
          <p:cNvSpPr/>
          <p:nvPr/>
        </p:nvSpPr>
        <p:spPr>
          <a:xfrm>
            <a:off x="7051874" y="4456446"/>
            <a:ext cx="1553630" cy="769441"/>
          </a:xfrm>
          <a:prstGeom prst="rect">
            <a:avLst/>
          </a:prstGeom>
        </p:spPr>
        <p:txBody>
          <a:bodyPr wrap="none">
            <a:spAutoFit/>
          </a:bodyPr>
          <a:lstStyle/>
          <a:p>
            <a:r>
              <a:rPr lang="en-US" sz="4400" dirty="0">
                <a:solidFill>
                  <a:srgbClr val="FF40FF"/>
                </a:solidFill>
                <a:latin typeface="Pond Free Me" pitchFamily="2" charset="0"/>
                <a:ea typeface="HelloBigDeal Medium" panose="02000603000000000000" pitchFamily="2" charset="0"/>
              </a:rPr>
              <a:t>Driven</a:t>
            </a:r>
            <a:endParaRPr lang="en-US" sz="4400" dirty="0">
              <a:solidFill>
                <a:srgbClr val="FF40FF"/>
              </a:solidFill>
              <a:latin typeface="Pond Free Me" pitchFamily="2" charset="0"/>
            </a:endParaRPr>
          </a:p>
        </p:txBody>
      </p:sp>
      <p:sp>
        <p:nvSpPr>
          <p:cNvPr id="22" name="Rectangle 21">
            <a:extLst>
              <a:ext uri="{FF2B5EF4-FFF2-40B4-BE49-F238E27FC236}">
                <a16:creationId xmlns:a16="http://schemas.microsoft.com/office/drawing/2014/main" id="{D7720C20-E073-404E-8108-B4B60E717150}"/>
              </a:ext>
            </a:extLst>
          </p:cNvPr>
          <p:cNvSpPr/>
          <p:nvPr/>
        </p:nvSpPr>
        <p:spPr>
          <a:xfrm>
            <a:off x="4999607" y="2500055"/>
            <a:ext cx="3214919" cy="769441"/>
          </a:xfrm>
          <a:prstGeom prst="rect">
            <a:avLst/>
          </a:prstGeom>
        </p:spPr>
        <p:txBody>
          <a:bodyPr wrap="none">
            <a:spAutoFit/>
          </a:bodyPr>
          <a:lstStyle/>
          <a:p>
            <a:r>
              <a:rPr lang="en-US" sz="4400" dirty="0">
                <a:solidFill>
                  <a:srgbClr val="FF2F92"/>
                </a:solidFill>
                <a:latin typeface="KG Inimitable Original" panose="02000000000000000000" pitchFamily="2" charset="77"/>
                <a:ea typeface="HelloBigDeal Medium" panose="02000603000000000000" pitchFamily="2" charset="0"/>
              </a:rPr>
              <a:t>Optimistic</a:t>
            </a:r>
          </a:p>
        </p:txBody>
      </p:sp>
      <p:sp>
        <p:nvSpPr>
          <p:cNvPr id="24" name="TextBox 23">
            <a:extLst>
              <a:ext uri="{FF2B5EF4-FFF2-40B4-BE49-F238E27FC236}">
                <a16:creationId xmlns:a16="http://schemas.microsoft.com/office/drawing/2014/main" id="{B1062D75-8C83-2244-83AD-A6139E008115}"/>
              </a:ext>
            </a:extLst>
          </p:cNvPr>
          <p:cNvSpPr txBox="1"/>
          <p:nvPr/>
        </p:nvSpPr>
        <p:spPr>
          <a:xfrm>
            <a:off x="198475" y="6472435"/>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2964890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p:tgtEl>
                                          <p:spTgt spid="8">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8">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p:tgtEl>
                                          <p:spTgt spid="9">
                                            <p:txEl>
                                              <p:pRg st="0" end="0"/>
                                            </p:txEl>
                                          </p:spTgt>
                                        </p:tgtEl>
                                        <p:attrNameLst>
                                          <p:attrName>ppt_y</p:attrName>
                                        </p:attrNameLst>
                                      </p:cBhvr>
                                      <p:tavLst>
                                        <p:tav tm="0">
                                          <p:val>
                                            <p:strVal val="#ppt_y+#ppt_h*1.125000"/>
                                          </p:val>
                                        </p:tav>
                                        <p:tav tm="100000">
                                          <p:val>
                                            <p:strVal val="#ppt_y"/>
                                          </p:val>
                                        </p:tav>
                                      </p:tavLst>
                                    </p:anim>
                                    <p:animEffect transition="in" filter="wipe(up)">
                                      <p:cBhvr>
                                        <p:cTn id="20" dur="500"/>
                                        <p:tgtEl>
                                          <p:spTgt spid="9">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 calcmode="lin" valueType="num">
                                      <p:cBhvr additive="base">
                                        <p:cTn id="25" dur="500"/>
                                        <p:tgtEl>
                                          <p:spTgt spid="11">
                                            <p:txEl>
                                              <p:pRg st="0" end="0"/>
                                            </p:txEl>
                                          </p:spTgt>
                                        </p:tgtEl>
                                        <p:attrNameLst>
                                          <p:attrName>ppt_y</p:attrName>
                                        </p:attrNameLst>
                                      </p:cBhvr>
                                      <p:tavLst>
                                        <p:tav tm="0">
                                          <p:val>
                                            <p:strVal val="#ppt_y+#ppt_h*1.125000"/>
                                          </p:val>
                                        </p:tav>
                                        <p:tav tm="100000">
                                          <p:val>
                                            <p:strVal val="#ppt_y"/>
                                          </p:val>
                                        </p:tav>
                                      </p:tavLst>
                                    </p:anim>
                                    <p:animEffect transition="in" filter="wipe(up)">
                                      <p:cBhvr>
                                        <p:cTn id="26" dur="500"/>
                                        <p:tgtEl>
                                          <p:spTgt spid="11">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 calcmode="lin" valueType="num">
                                      <p:cBhvr additive="base">
                                        <p:cTn id="31"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32" dur="500"/>
                                        <p:tgtEl>
                                          <p:spTgt spid="13">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15">
                                            <p:txEl>
                                              <p:pRg st="0" end="0"/>
                                            </p:txEl>
                                          </p:spTgt>
                                        </p:tgtEl>
                                        <p:attrNameLst>
                                          <p:attrName>style.visibility</p:attrName>
                                        </p:attrNameLst>
                                      </p:cBhvr>
                                      <p:to>
                                        <p:strVal val="visible"/>
                                      </p:to>
                                    </p:set>
                                    <p:anim calcmode="lin" valueType="num">
                                      <p:cBhvr additive="base">
                                        <p:cTn id="37" dur="500"/>
                                        <p:tgtEl>
                                          <p:spTgt spid="15">
                                            <p:txEl>
                                              <p:pRg st="0" end="0"/>
                                            </p:txEl>
                                          </p:spTgt>
                                        </p:tgtEl>
                                        <p:attrNameLst>
                                          <p:attrName>ppt_y</p:attrName>
                                        </p:attrNameLst>
                                      </p:cBhvr>
                                      <p:tavLst>
                                        <p:tav tm="0">
                                          <p:val>
                                            <p:strVal val="#ppt_y+#ppt_h*1.125000"/>
                                          </p:val>
                                        </p:tav>
                                        <p:tav tm="100000">
                                          <p:val>
                                            <p:strVal val="#ppt_y"/>
                                          </p:val>
                                        </p:tav>
                                      </p:tavLst>
                                    </p:anim>
                                    <p:animEffect transition="in" filter="wipe(up)">
                                      <p:cBhvr>
                                        <p:cTn id="38" dur="500"/>
                                        <p:tgtEl>
                                          <p:spTgt spid="15">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p:tgtEl>
                                          <p:spTgt spid="17"/>
                                        </p:tgtEl>
                                        <p:attrNameLst>
                                          <p:attrName>ppt_y</p:attrName>
                                        </p:attrNameLst>
                                      </p:cBhvr>
                                      <p:tavLst>
                                        <p:tav tm="0">
                                          <p:val>
                                            <p:strVal val="#ppt_y+#ppt_h*1.125000"/>
                                          </p:val>
                                        </p:tav>
                                        <p:tav tm="100000">
                                          <p:val>
                                            <p:strVal val="#ppt_y"/>
                                          </p:val>
                                        </p:tav>
                                      </p:tavLst>
                                    </p:anim>
                                    <p:animEffect transition="in" filter="wipe(up)">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p:tgtEl>
                                          <p:spTgt spid="18"/>
                                        </p:tgtEl>
                                        <p:attrNameLst>
                                          <p:attrName>ppt_y</p:attrName>
                                        </p:attrNameLst>
                                      </p:cBhvr>
                                      <p:tavLst>
                                        <p:tav tm="0">
                                          <p:val>
                                            <p:strVal val="#ppt_y+#ppt_h*1.125000"/>
                                          </p:val>
                                        </p:tav>
                                        <p:tav tm="100000">
                                          <p:val>
                                            <p:strVal val="#ppt_y"/>
                                          </p:val>
                                        </p:tav>
                                      </p:tavLst>
                                    </p:anim>
                                    <p:animEffect transition="in" filter="wipe(up)">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19">
                                            <p:txEl>
                                              <p:pRg st="0" end="0"/>
                                            </p:txEl>
                                          </p:spTgt>
                                        </p:tgtEl>
                                        <p:attrNameLst>
                                          <p:attrName>style.visibility</p:attrName>
                                        </p:attrNameLst>
                                      </p:cBhvr>
                                      <p:to>
                                        <p:strVal val="visible"/>
                                      </p:to>
                                    </p:set>
                                    <p:anim calcmode="lin" valueType="num">
                                      <p:cBhvr additive="base">
                                        <p:cTn id="55" dur="500"/>
                                        <p:tgtEl>
                                          <p:spTgt spid="19">
                                            <p:txEl>
                                              <p:pRg st="0" end="0"/>
                                            </p:txEl>
                                          </p:spTgt>
                                        </p:tgtEl>
                                        <p:attrNameLst>
                                          <p:attrName>ppt_y</p:attrName>
                                        </p:attrNameLst>
                                      </p:cBhvr>
                                      <p:tavLst>
                                        <p:tav tm="0">
                                          <p:val>
                                            <p:strVal val="#ppt_y+#ppt_h*1.125000"/>
                                          </p:val>
                                        </p:tav>
                                        <p:tav tm="100000">
                                          <p:val>
                                            <p:strVal val="#ppt_y"/>
                                          </p:val>
                                        </p:tav>
                                      </p:tavLst>
                                    </p:anim>
                                    <p:animEffect transition="in" filter="wipe(up)">
                                      <p:cBhvr>
                                        <p:cTn id="56" dur="500"/>
                                        <p:tgtEl>
                                          <p:spTgt spid="19">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nodeType="clickEffect">
                                  <p:stCondLst>
                                    <p:cond delay="0"/>
                                  </p:stCondLst>
                                  <p:childTnLst>
                                    <p:set>
                                      <p:cBhvr>
                                        <p:cTn id="60" dur="1" fill="hold">
                                          <p:stCondLst>
                                            <p:cond delay="0"/>
                                          </p:stCondLst>
                                        </p:cTn>
                                        <p:tgtEl>
                                          <p:spTgt spid="20">
                                            <p:txEl>
                                              <p:pRg st="0" end="0"/>
                                            </p:txEl>
                                          </p:spTgt>
                                        </p:tgtEl>
                                        <p:attrNameLst>
                                          <p:attrName>style.visibility</p:attrName>
                                        </p:attrNameLst>
                                      </p:cBhvr>
                                      <p:to>
                                        <p:strVal val="visible"/>
                                      </p:to>
                                    </p:set>
                                    <p:anim calcmode="lin" valueType="num">
                                      <p:cBhvr additive="base">
                                        <p:cTn id="61" dur="500"/>
                                        <p:tgtEl>
                                          <p:spTgt spid="20">
                                            <p:txEl>
                                              <p:pRg st="0" end="0"/>
                                            </p:txEl>
                                          </p:spTgt>
                                        </p:tgtEl>
                                        <p:attrNameLst>
                                          <p:attrName>ppt_y</p:attrName>
                                        </p:attrNameLst>
                                      </p:cBhvr>
                                      <p:tavLst>
                                        <p:tav tm="0">
                                          <p:val>
                                            <p:strVal val="#ppt_y+#ppt_h*1.125000"/>
                                          </p:val>
                                        </p:tav>
                                        <p:tav tm="100000">
                                          <p:val>
                                            <p:strVal val="#ppt_y"/>
                                          </p:val>
                                        </p:tav>
                                      </p:tavLst>
                                    </p:anim>
                                    <p:animEffect transition="in" filter="wipe(up)">
                                      <p:cBhvr>
                                        <p:cTn id="62" dur="500"/>
                                        <p:tgtEl>
                                          <p:spTgt spid="20">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2" presetClass="entr" presetSubtype="4" fill="hold" nodeType="clickEffect">
                                  <p:stCondLst>
                                    <p:cond delay="0"/>
                                  </p:stCondLst>
                                  <p:childTnLst>
                                    <p:set>
                                      <p:cBhvr>
                                        <p:cTn id="66" dur="1" fill="hold">
                                          <p:stCondLst>
                                            <p:cond delay="0"/>
                                          </p:stCondLst>
                                        </p:cTn>
                                        <p:tgtEl>
                                          <p:spTgt spid="3">
                                            <p:txEl>
                                              <p:pRg st="2" end="2"/>
                                            </p:txEl>
                                          </p:spTgt>
                                        </p:tgtEl>
                                        <p:attrNameLst>
                                          <p:attrName>style.visibility</p:attrName>
                                        </p:attrNameLst>
                                      </p:cBhvr>
                                      <p:to>
                                        <p:strVal val="visible"/>
                                      </p:to>
                                    </p:set>
                                    <p:anim calcmode="lin" valueType="num">
                                      <p:cBhvr additive="base">
                                        <p:cTn id="67"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68" dur="500"/>
                                        <p:tgtEl>
                                          <p:spTgt spid="3">
                                            <p:txEl>
                                              <p:pRg st="2" end="2"/>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2" presetClass="entr" presetSubtype="4" fill="hold" nodeType="clickEffect">
                                  <p:stCondLst>
                                    <p:cond delay="0"/>
                                  </p:stCondLst>
                                  <p:childTnLst>
                                    <p:set>
                                      <p:cBhvr>
                                        <p:cTn id="72" dur="1" fill="hold">
                                          <p:stCondLst>
                                            <p:cond delay="0"/>
                                          </p:stCondLst>
                                        </p:cTn>
                                        <p:tgtEl>
                                          <p:spTgt spid="22">
                                            <p:txEl>
                                              <p:pRg st="0" end="0"/>
                                            </p:txEl>
                                          </p:spTgt>
                                        </p:tgtEl>
                                        <p:attrNameLst>
                                          <p:attrName>style.visibility</p:attrName>
                                        </p:attrNameLst>
                                      </p:cBhvr>
                                      <p:to>
                                        <p:strVal val="visible"/>
                                      </p:to>
                                    </p:set>
                                    <p:anim calcmode="lin" valueType="num">
                                      <p:cBhvr additive="base">
                                        <p:cTn id="73" dur="500"/>
                                        <p:tgtEl>
                                          <p:spTgt spid="22">
                                            <p:txEl>
                                              <p:pRg st="0" end="0"/>
                                            </p:txEl>
                                          </p:spTgt>
                                        </p:tgtEl>
                                        <p:attrNameLst>
                                          <p:attrName>ppt_y</p:attrName>
                                        </p:attrNameLst>
                                      </p:cBhvr>
                                      <p:tavLst>
                                        <p:tav tm="0">
                                          <p:val>
                                            <p:strVal val="#ppt_y+#ppt_h*1.125000"/>
                                          </p:val>
                                        </p:tav>
                                        <p:tav tm="100000">
                                          <p:val>
                                            <p:strVal val="#ppt_y"/>
                                          </p:val>
                                        </p:tav>
                                      </p:tavLst>
                                    </p:anim>
                                    <p:animEffect transition="in" filter="wipe(up)">
                                      <p:cBhvr>
                                        <p:cTn id="74" dur="500"/>
                                        <p:tgtEl>
                                          <p:spTgt spid="22">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2" presetClass="entr" presetSubtype="4"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p:tgtEl>
                                          <p:spTgt spid="21"/>
                                        </p:tgtEl>
                                        <p:attrNameLst>
                                          <p:attrName>ppt_y</p:attrName>
                                        </p:attrNameLst>
                                      </p:cBhvr>
                                      <p:tavLst>
                                        <p:tav tm="0">
                                          <p:val>
                                            <p:strVal val="#ppt_y+#ppt_h*1.125000"/>
                                          </p:val>
                                        </p:tav>
                                        <p:tav tm="100000">
                                          <p:val>
                                            <p:strVal val="#ppt_y"/>
                                          </p:val>
                                        </p:tav>
                                      </p:tavLst>
                                    </p:anim>
                                    <p:animEffect transition="in" filter="wipe(up)">
                                      <p:cBhvr>
                                        <p:cTn id="8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P spid="18"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170985B-AEB5-E240-97CC-BCCDED5224EB}"/>
              </a:ext>
            </a:extLst>
          </p:cNvPr>
          <p:cNvPicPr>
            <a:picLocks noChangeAspect="1"/>
          </p:cNvPicPr>
          <p:nvPr/>
        </p:nvPicPr>
        <p:blipFill rotWithShape="1">
          <a:blip r:embed="rId3"/>
          <a:srcRect b="6250"/>
          <a:stretch/>
        </p:blipFill>
        <p:spPr>
          <a:xfrm>
            <a:off x="20" y="10"/>
            <a:ext cx="12191980" cy="6857990"/>
          </a:xfrm>
          <a:prstGeom prst="rect">
            <a:avLst/>
          </a:prstGeom>
        </p:spPr>
      </p:pic>
      <p:sp>
        <p:nvSpPr>
          <p:cNvPr id="39"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2F149676-D9C6-C540-81AE-D5CAF11B0364}"/>
              </a:ext>
            </a:extLst>
          </p:cNvPr>
          <p:cNvSpPr>
            <a:spLocks noGrp="1"/>
          </p:cNvSpPr>
          <p:nvPr>
            <p:ph type="title"/>
          </p:nvPr>
        </p:nvSpPr>
        <p:spPr>
          <a:xfrm>
            <a:off x="8022021" y="3231931"/>
            <a:ext cx="3852041" cy="1834056"/>
          </a:xfrm>
        </p:spPr>
        <p:txBody>
          <a:bodyPr vert="horz" lIns="91440" tIns="45720" rIns="91440" bIns="45720" rtlCol="0" anchor="b">
            <a:normAutofit fontScale="90000"/>
          </a:bodyPr>
          <a:lstStyle/>
          <a:p>
            <a:pPr algn="ctr"/>
            <a:r>
              <a:rPr lang="en-US" sz="4000" dirty="0">
                <a:latin typeface="HelloBigDeal Medium" panose="02000603000000000000" pitchFamily="2" charset="0"/>
                <a:ea typeface="HelloBigDeal Medium" panose="02000603000000000000" pitchFamily="2" charset="0"/>
              </a:rPr>
              <a:t>They just need medication!</a:t>
            </a:r>
          </a:p>
        </p:txBody>
      </p:sp>
      <p:cxnSp>
        <p:nvCxnSpPr>
          <p:cNvPr id="41" name="Straight Connector 40">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59D83498-5430-8D49-A808-50317027743E}"/>
              </a:ext>
            </a:extLst>
          </p:cNvPr>
          <p:cNvSpPr txBox="1"/>
          <p:nvPr/>
        </p:nvSpPr>
        <p:spPr>
          <a:xfrm>
            <a:off x="10001694" y="644333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3080527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5614D2F-5EBA-5946-8FD5-2FE6AFE1ECFA}"/>
              </a:ext>
            </a:extLst>
          </p:cNvPr>
          <p:cNvSpPr>
            <a:spLocks noGrp="1"/>
          </p:cNvSpPr>
          <p:nvPr>
            <p:ph type="title"/>
          </p:nvPr>
        </p:nvSpPr>
        <p:spPr>
          <a:xfrm>
            <a:off x="838200" y="631825"/>
            <a:ext cx="10515600" cy="1325563"/>
          </a:xfrm>
        </p:spPr>
        <p:txBody>
          <a:bodyPr>
            <a:normAutofit/>
          </a:bodyPr>
          <a:lstStyle/>
          <a:p>
            <a:r>
              <a:rPr lang="en-US" dirty="0">
                <a:solidFill>
                  <a:schemeClr val="bg1"/>
                </a:solidFill>
                <a:latin typeface="HelloBigDeal Medium" panose="02000603000000000000" pitchFamily="2" charset="0"/>
                <a:ea typeface="HelloBigDeal Medium" panose="02000603000000000000" pitchFamily="2" charset="0"/>
              </a:rPr>
              <a:t>Skill Deficits Vs. Performance Deficits</a:t>
            </a:r>
          </a:p>
        </p:txBody>
      </p:sp>
      <p:cxnSp>
        <p:nvCxnSpPr>
          <p:cNvPr id="10" name="Straight Connector 9">
            <a:extLst>
              <a:ext uri="{FF2B5EF4-FFF2-40B4-BE49-F238E27FC236}">
                <a16:creationId xmlns:a16="http://schemas.microsoft.com/office/drawing/2014/main" id="{E8E35B83-1EC3-4F87-9D54-D863463351B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7636" y="1957388"/>
            <a:ext cx="1039672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6F50CDB7-FFBD-954A-9A5E-5AFA6800D7D7}"/>
              </a:ext>
            </a:extLst>
          </p:cNvPr>
          <p:cNvSpPr>
            <a:spLocks noGrp="1"/>
          </p:cNvSpPr>
          <p:nvPr>
            <p:ph idx="1"/>
          </p:nvPr>
        </p:nvSpPr>
        <p:spPr>
          <a:xfrm>
            <a:off x="838200" y="2269173"/>
            <a:ext cx="10515600" cy="3659988"/>
          </a:xfrm>
        </p:spPr>
        <p:txBody>
          <a:bodyPr>
            <a:normAutofit lnSpcReduction="10000"/>
          </a:bodyPr>
          <a:lstStyle/>
          <a:p>
            <a:pPr marL="457200" lvl="1" indent="0">
              <a:buNone/>
            </a:pPr>
            <a:endParaRPr lang="en-US" sz="4000" dirty="0">
              <a:solidFill>
                <a:schemeClr val="bg1"/>
              </a:solidFill>
              <a:latin typeface="Pond Free Me" pitchFamily="2" charset="0"/>
            </a:endParaRPr>
          </a:p>
          <a:p>
            <a:r>
              <a:rPr lang="en-US" sz="4000" dirty="0">
                <a:solidFill>
                  <a:schemeClr val="bg1"/>
                </a:solidFill>
                <a:latin typeface="Pond Free Me" pitchFamily="2" charset="0"/>
              </a:rPr>
              <a:t>Skill deficit- direct, explicit instruction with opportunities to practice.</a:t>
            </a:r>
          </a:p>
          <a:p>
            <a:r>
              <a:rPr lang="en-US" sz="4000" dirty="0">
                <a:solidFill>
                  <a:schemeClr val="bg1"/>
                </a:solidFill>
                <a:latin typeface="Pond Free Me" pitchFamily="2" charset="0"/>
              </a:rPr>
              <a:t>Performance deficit- need external reinforcement and behavior modification techniques including self regulation. </a:t>
            </a:r>
            <a:br>
              <a:rPr lang="en-US" sz="2200" dirty="0">
                <a:solidFill>
                  <a:schemeClr val="bg1"/>
                </a:solidFill>
                <a:latin typeface="Pond Free Me" pitchFamily="2" charset="0"/>
              </a:rPr>
            </a:br>
            <a:endParaRPr lang="en-US" sz="2200" dirty="0">
              <a:solidFill>
                <a:schemeClr val="bg1"/>
              </a:solidFill>
              <a:latin typeface="Pond Free Me" pitchFamily="2" charset="0"/>
            </a:endParaRPr>
          </a:p>
          <a:p>
            <a:pPr marL="0" indent="0">
              <a:buNone/>
            </a:pPr>
            <a:endParaRPr lang="en-US" sz="2200" dirty="0">
              <a:solidFill>
                <a:schemeClr val="bg1"/>
              </a:solidFill>
              <a:latin typeface="Pond Free Me" pitchFamily="2" charset="0"/>
            </a:endParaRPr>
          </a:p>
        </p:txBody>
      </p:sp>
      <p:sp>
        <p:nvSpPr>
          <p:cNvPr id="6" name="TextBox 5">
            <a:extLst>
              <a:ext uri="{FF2B5EF4-FFF2-40B4-BE49-F238E27FC236}">
                <a16:creationId xmlns:a16="http://schemas.microsoft.com/office/drawing/2014/main" id="{E0CEFC43-CFBF-EA49-A053-B6D0FC1655DD}"/>
              </a:ext>
            </a:extLst>
          </p:cNvPr>
          <p:cNvSpPr txBox="1"/>
          <p:nvPr/>
        </p:nvSpPr>
        <p:spPr>
          <a:xfrm>
            <a:off x="10001694" y="6103088"/>
            <a:ext cx="3742660" cy="215444"/>
          </a:xfrm>
          <a:prstGeom prst="rect">
            <a:avLst/>
          </a:prstGeom>
          <a:noFill/>
        </p:spPr>
        <p:txBody>
          <a:bodyPr wrap="square" rtlCol="0">
            <a:spAutoFit/>
          </a:bodyPr>
          <a:lstStyle/>
          <a:p>
            <a:r>
              <a:rPr lang="en-US" sz="800" dirty="0">
                <a:solidFill>
                  <a:schemeClr val="bg1"/>
                </a:solidFill>
              </a:rPr>
              <a:t>©PawsitiveSchoolCounselor</a:t>
            </a:r>
          </a:p>
        </p:txBody>
      </p:sp>
    </p:spTree>
    <p:extLst>
      <p:ext uri="{BB962C8B-B14F-4D97-AF65-F5344CB8AC3E}">
        <p14:creationId xmlns:p14="http://schemas.microsoft.com/office/powerpoint/2010/main" val="38141926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5" name="Picture 4" descr="A close-up of a human brain&#10;&#10;Description automatically generated with low confidence">
            <a:extLst>
              <a:ext uri="{FF2B5EF4-FFF2-40B4-BE49-F238E27FC236}">
                <a16:creationId xmlns:a16="http://schemas.microsoft.com/office/drawing/2014/main" id="{A2C31682-305B-8E47-80F2-8C7D49852771}"/>
              </a:ext>
            </a:extLst>
          </p:cNvPr>
          <p:cNvPicPr>
            <a:picLocks noChangeAspect="1"/>
          </p:cNvPicPr>
          <p:nvPr/>
        </p:nvPicPr>
        <p:blipFill rotWithShape="1">
          <a:blip r:embed="rId3"/>
          <a:srcRect r="-1" b="21855"/>
          <a:stretch/>
        </p:blipFill>
        <p:spPr>
          <a:xfrm>
            <a:off x="3068" y="0"/>
            <a:ext cx="12188932" cy="6857990"/>
          </a:xfrm>
          <a:prstGeom prst="rect">
            <a:avLst/>
          </a:prstGeom>
        </p:spPr>
      </p:pic>
      <p:sp>
        <p:nvSpPr>
          <p:cNvPr id="11" name="Freeform: Shape 10">
            <a:extLst>
              <a:ext uri="{FF2B5EF4-FFF2-40B4-BE49-F238E27FC236}">
                <a16:creationId xmlns:a16="http://schemas.microsoft.com/office/drawing/2014/main" id="{5E8D2E83-FB3A-40E7-A9E5-7AB389D612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ctrTitle"/>
          </p:nvPr>
        </p:nvSpPr>
        <p:spPr>
          <a:xfrm>
            <a:off x="618062" y="4185749"/>
            <a:ext cx="9265771" cy="622836"/>
          </a:xfrm>
        </p:spPr>
        <p:txBody>
          <a:bodyPr vert="horz" lIns="91440" tIns="45720" rIns="91440" bIns="45720" rtlCol="0" anchor="ctr">
            <a:normAutofit/>
          </a:bodyPr>
          <a:lstStyle/>
          <a:p>
            <a:pPr algn="l"/>
            <a:r>
              <a:rPr lang="en-US" sz="3600" dirty="0">
                <a:latin typeface="HelloBigDeal Medium" panose="02000603000000000000" pitchFamily="2" charset="0"/>
                <a:ea typeface="HelloBigDeal Medium" panose="02000603000000000000" pitchFamily="2" charset="0"/>
              </a:rPr>
              <a:t>Brain Considerations</a:t>
            </a:r>
          </a:p>
        </p:txBody>
      </p:sp>
      <p:sp>
        <p:nvSpPr>
          <p:cNvPr id="6" name="TextBox 5">
            <a:extLst>
              <a:ext uri="{FF2B5EF4-FFF2-40B4-BE49-F238E27FC236}">
                <a16:creationId xmlns:a16="http://schemas.microsoft.com/office/drawing/2014/main" id="{68D4FED7-18EB-494D-A81A-D796B9DAA331}"/>
              </a:ext>
            </a:extLst>
          </p:cNvPr>
          <p:cNvSpPr txBox="1"/>
          <p:nvPr/>
        </p:nvSpPr>
        <p:spPr>
          <a:xfrm>
            <a:off x="618063" y="4539916"/>
            <a:ext cx="9536590" cy="1566245"/>
          </a:xfrm>
          <a:prstGeom prst="rect">
            <a:avLst/>
          </a:prstGeom>
        </p:spPr>
        <p:txBody>
          <a:bodyPr vert="horz" lIns="91440" tIns="45720" rIns="91440" bIns="45720" rtlCol="0">
            <a:normAutofit/>
          </a:bodyPr>
          <a:lstStyle/>
          <a:p>
            <a:pPr marL="342900" indent="-228600">
              <a:lnSpc>
                <a:spcPct val="90000"/>
              </a:lnSpc>
              <a:spcAft>
                <a:spcPts val="600"/>
              </a:spcAft>
              <a:buFont typeface="Arial" panose="020B0604020202020204" pitchFamily="34" charset="0"/>
              <a:buChar char="•"/>
            </a:pPr>
            <a:endParaRPr lang="en-US" dirty="0"/>
          </a:p>
          <a:p>
            <a:pPr>
              <a:lnSpc>
                <a:spcPct val="90000"/>
              </a:lnSpc>
              <a:spcAft>
                <a:spcPts val="600"/>
              </a:spcAft>
            </a:pPr>
            <a:r>
              <a:rPr lang="en-US" sz="2800" dirty="0">
                <a:latin typeface="Pond Free Me" pitchFamily="2" charset="0"/>
              </a:rPr>
              <a:t>Young people reliant on the parts of their brain associated with impulses, so they are reacting NOT responding.</a:t>
            </a:r>
          </a:p>
          <a:p>
            <a:pPr indent="-228600">
              <a:lnSpc>
                <a:spcPct val="90000"/>
              </a:lnSpc>
              <a:spcAft>
                <a:spcPts val="600"/>
              </a:spcAft>
              <a:buFont typeface="Arial" panose="020B0604020202020204" pitchFamily="34" charset="0"/>
              <a:buChar char="•"/>
            </a:pPr>
            <a:endParaRPr lang="en-US" dirty="0"/>
          </a:p>
        </p:txBody>
      </p:sp>
      <p:sp>
        <p:nvSpPr>
          <p:cNvPr id="7" name="TextBox 6">
            <a:extLst>
              <a:ext uri="{FF2B5EF4-FFF2-40B4-BE49-F238E27FC236}">
                <a16:creationId xmlns:a16="http://schemas.microsoft.com/office/drawing/2014/main" id="{643A0A69-7068-DB42-9E6B-CF93C20457F6}"/>
              </a:ext>
            </a:extLst>
          </p:cNvPr>
          <p:cNvSpPr txBox="1"/>
          <p:nvPr/>
        </p:nvSpPr>
        <p:spPr>
          <a:xfrm>
            <a:off x="10320670" y="191386"/>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2891284607"/>
      </p:ext>
    </p:extLst>
  </p:cSld>
  <p:clrMapOvr>
    <a:overrideClrMapping bg1="dk1" tx1="lt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8F293196-8F30-9648-B528-147C39456EF6}"/>
              </a:ext>
            </a:extLst>
          </p:cNvPr>
          <p:cNvPicPr>
            <a:picLocks noChangeAspect="1"/>
          </p:cNvPicPr>
          <p:nvPr/>
        </p:nvPicPr>
        <p:blipFill rotWithShape="1">
          <a:blip r:embed="rId3"/>
          <a:srcRect l="15555" t="731" r="1" b="8360"/>
          <a:stretch/>
        </p:blipFill>
        <p:spPr>
          <a:xfrm>
            <a:off x="-1" y="10"/>
            <a:ext cx="12192000" cy="6857990"/>
          </a:xfrm>
          <a:prstGeom prst="rect">
            <a:avLst/>
          </a:prstGeom>
        </p:spPr>
      </p:pic>
      <p:sp>
        <p:nvSpPr>
          <p:cNvPr id="28" name="Freeform: Shape 23">
            <a:extLst>
              <a:ext uri="{FF2B5EF4-FFF2-40B4-BE49-F238E27FC236}">
                <a16:creationId xmlns:a16="http://schemas.microsoft.com/office/drawing/2014/main" id="{E862BE82-D00D-42C1-BF16-93AA37870C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Freeform: Shape 25">
            <a:extLst>
              <a:ext uri="{FF2B5EF4-FFF2-40B4-BE49-F238E27FC236}">
                <a16:creationId xmlns:a16="http://schemas.microsoft.com/office/drawing/2014/main" id="{F6D92C2D-1D3D-4974-918C-06579FB354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50141" y="-2"/>
            <a:ext cx="5441859" cy="5654940"/>
          </a:xfrm>
          <a:custGeom>
            <a:avLst/>
            <a:gdLst>
              <a:gd name="connsiteX0" fmla="*/ 0 w 5441859"/>
              <a:gd name="connsiteY0" fmla="*/ 0 h 5654940"/>
              <a:gd name="connsiteX1" fmla="*/ 4400492 w 5441859"/>
              <a:gd name="connsiteY1" fmla="*/ 0 h 5654940"/>
              <a:gd name="connsiteX2" fmla="*/ 4484767 w 5441859"/>
              <a:gd name="connsiteY2" fmla="*/ 76595 h 5654940"/>
              <a:gd name="connsiteX3" fmla="*/ 5441859 w 5441859"/>
              <a:gd name="connsiteY3" fmla="*/ 2387221 h 5654940"/>
              <a:gd name="connsiteX4" fmla="*/ 2174140 w 5441859"/>
              <a:gd name="connsiteY4" fmla="*/ 5654940 h 5654940"/>
              <a:gd name="connsiteX5" fmla="*/ 156693 w 5441859"/>
              <a:gd name="connsiteY5" fmla="*/ 4957981 h 5654940"/>
              <a:gd name="connsiteX6" fmla="*/ 0 w 5441859"/>
              <a:gd name="connsiteY6" fmla="*/ 4820612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0" y="0"/>
                </a:moveTo>
                <a:lnTo>
                  <a:pt x="4400492" y="0"/>
                </a:lnTo>
                <a:lnTo>
                  <a:pt x="4484767" y="76595"/>
                </a:lnTo>
                <a:cubicBezTo>
                  <a:pt x="5076108" y="667936"/>
                  <a:pt x="5441859" y="1484866"/>
                  <a:pt x="5441859" y="2387221"/>
                </a:cubicBezTo>
                <a:cubicBezTo>
                  <a:pt x="5441859" y="4191932"/>
                  <a:pt x="3978851" y="5654940"/>
                  <a:pt x="2174140" y="5654940"/>
                </a:cubicBezTo>
                <a:cubicBezTo>
                  <a:pt x="1412778" y="5654940"/>
                  <a:pt x="712231" y="5394557"/>
                  <a:pt x="156693" y="4957981"/>
                </a:cubicBezTo>
                <a:lnTo>
                  <a:pt x="0" y="4820612"/>
                </a:lnTo>
                <a:close/>
              </a:path>
            </a:pathLst>
          </a:cu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p:cNvSpPr>
            <a:spLocks noGrp="1"/>
          </p:cNvSpPr>
          <p:nvPr>
            <p:ph type="ctrTitle"/>
          </p:nvPr>
        </p:nvSpPr>
        <p:spPr>
          <a:xfrm>
            <a:off x="7851031" y="632990"/>
            <a:ext cx="4062643" cy="1043409"/>
          </a:xfrm>
        </p:spPr>
        <p:txBody>
          <a:bodyPr vert="horz" lIns="91440" tIns="45720" rIns="91440" bIns="45720" rtlCol="0" anchor="ctr">
            <a:normAutofit fontScale="90000"/>
          </a:bodyPr>
          <a:lstStyle/>
          <a:p>
            <a:r>
              <a:rPr lang="en-US" sz="3600" dirty="0">
                <a:latin typeface="HelloBigDeal Medium" panose="02000603000000000000" pitchFamily="2" charset="0"/>
                <a:ea typeface="HelloBigDeal Medium" panose="02000603000000000000" pitchFamily="2" charset="0"/>
              </a:rPr>
              <a:t>Setting the stage</a:t>
            </a:r>
          </a:p>
        </p:txBody>
      </p:sp>
      <p:sp>
        <p:nvSpPr>
          <p:cNvPr id="8" name="TextBox 7"/>
          <p:cNvSpPr txBox="1"/>
          <p:nvPr/>
        </p:nvSpPr>
        <p:spPr>
          <a:xfrm>
            <a:off x="7621031" y="1774372"/>
            <a:ext cx="4062642" cy="2754086"/>
          </a:xfrm>
          <a:prstGeom prst="rect">
            <a:avLst/>
          </a:prstGeom>
        </p:spPr>
        <p:txBody>
          <a:bodyPr vert="horz" lIns="91440" tIns="45720" rIns="91440" bIns="45720" rtlCol="0" anchor="t">
            <a:noAutofit/>
          </a:bodyPr>
          <a:lstStyle/>
          <a:p>
            <a:pPr algn="ctr">
              <a:lnSpc>
                <a:spcPct val="90000"/>
              </a:lnSpc>
              <a:spcAft>
                <a:spcPts val="600"/>
              </a:spcAft>
            </a:pPr>
            <a:r>
              <a:rPr lang="en-US" sz="2800" dirty="0">
                <a:latin typeface="Pond Free Me" pitchFamily="2" charset="0"/>
              </a:rPr>
              <a:t>Studies have shown that “Children’s </a:t>
            </a:r>
            <a:r>
              <a:rPr lang="en-US" sz="2800" dirty="0">
                <a:latin typeface="Pond Free Me" pitchFamily="2" charset="0"/>
                <a:hlinkClick r:id="rId4" tooltip="Learn more about Cognitive Performance from ScienceDirect's AI-generated Topic Pages"/>
              </a:rPr>
              <a:t>cognitive performance</a:t>
            </a:r>
            <a:r>
              <a:rPr lang="en-US" sz="2800" dirty="0">
                <a:latin typeface="Pond Free Me" pitchFamily="2" charset="0"/>
              </a:rPr>
              <a:t> was reduced in the high-load visual environment.”</a:t>
            </a:r>
          </a:p>
          <a:p>
            <a:pPr algn="ctr">
              <a:lnSpc>
                <a:spcPct val="90000"/>
              </a:lnSpc>
              <a:spcAft>
                <a:spcPts val="600"/>
              </a:spcAft>
            </a:pPr>
            <a:endParaRPr lang="en-US" sz="2800" dirty="0">
              <a:latin typeface="Pond Free Me" pitchFamily="2" charset="0"/>
            </a:endParaRPr>
          </a:p>
          <a:p>
            <a:pPr>
              <a:lnSpc>
                <a:spcPct val="90000"/>
              </a:lnSpc>
              <a:spcAft>
                <a:spcPts val="600"/>
              </a:spcAft>
            </a:pPr>
            <a:r>
              <a:rPr lang="en-US" sz="800" dirty="0">
                <a:latin typeface="Pond Free Me" pitchFamily="2" charset="0"/>
              </a:rPr>
              <a:t> (Rodrigues, P. and </a:t>
            </a:r>
            <a:r>
              <a:rPr lang="en-US" sz="800" dirty="0" err="1">
                <a:latin typeface="Pond Free Me" pitchFamily="2" charset="0"/>
              </a:rPr>
              <a:t>Pandeirada</a:t>
            </a:r>
            <a:r>
              <a:rPr lang="en-US" sz="800" dirty="0">
                <a:latin typeface="Pond Free Me" pitchFamily="2" charset="0"/>
              </a:rPr>
              <a:t>, J. (2019). </a:t>
            </a:r>
            <a:r>
              <a:rPr lang="en-US" sz="800" i="1" dirty="0">
                <a:latin typeface="Pond Free Me" pitchFamily="2" charset="0"/>
              </a:rPr>
              <a:t>When visual stimulation of the surrounding environment affects children’s cognitive performance</a:t>
            </a:r>
            <a:r>
              <a:rPr lang="en-US" sz="800" dirty="0">
                <a:latin typeface="Pond Free Me" pitchFamily="2" charset="0"/>
              </a:rPr>
              <a:t>.)</a:t>
            </a:r>
          </a:p>
        </p:txBody>
      </p:sp>
      <p:pic>
        <p:nvPicPr>
          <p:cNvPr id="4" name="Picture 3" descr="A picture containing icon&#10;&#10;Description automatically generated">
            <a:extLst>
              <a:ext uri="{FF2B5EF4-FFF2-40B4-BE49-F238E27FC236}">
                <a16:creationId xmlns:a16="http://schemas.microsoft.com/office/drawing/2014/main" id="{EF767B6B-0D49-BF4A-9AFC-38A4718234E0}"/>
              </a:ext>
            </a:extLst>
          </p:cNvPr>
          <p:cNvPicPr>
            <a:picLocks noChangeAspect="1"/>
          </p:cNvPicPr>
          <p:nvPr/>
        </p:nvPicPr>
        <p:blipFill>
          <a:blip r:embed="rId5"/>
          <a:stretch>
            <a:fillRect/>
          </a:stretch>
        </p:blipFill>
        <p:spPr>
          <a:xfrm rot="19277274">
            <a:off x="-151704" y="-115913"/>
            <a:ext cx="6257326" cy="5886762"/>
          </a:xfrm>
          <a:prstGeom prst="rect">
            <a:avLst/>
          </a:prstGeom>
        </p:spPr>
      </p:pic>
      <p:sp>
        <p:nvSpPr>
          <p:cNvPr id="5" name="TextBox 4">
            <a:extLst>
              <a:ext uri="{FF2B5EF4-FFF2-40B4-BE49-F238E27FC236}">
                <a16:creationId xmlns:a16="http://schemas.microsoft.com/office/drawing/2014/main" id="{3FCD40FE-B1B5-CB4A-BAB3-AF935CF77846}"/>
              </a:ext>
            </a:extLst>
          </p:cNvPr>
          <p:cNvSpPr txBox="1"/>
          <p:nvPr/>
        </p:nvSpPr>
        <p:spPr>
          <a:xfrm>
            <a:off x="1957529" y="826981"/>
            <a:ext cx="2704588" cy="1200329"/>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Pond Free Me" pitchFamily="2" charset="0"/>
              </a:rPr>
              <a:t>What percentage of your walls are covered?</a:t>
            </a:r>
          </a:p>
          <a:p>
            <a:endParaRPr lang="en-US" dirty="0"/>
          </a:p>
        </p:txBody>
      </p:sp>
      <p:sp>
        <p:nvSpPr>
          <p:cNvPr id="6" name="Rectangle 5">
            <a:extLst>
              <a:ext uri="{FF2B5EF4-FFF2-40B4-BE49-F238E27FC236}">
                <a16:creationId xmlns:a16="http://schemas.microsoft.com/office/drawing/2014/main" id="{D0DB8482-BB7F-0649-B2FE-D9A94F08FB96}"/>
              </a:ext>
            </a:extLst>
          </p:cNvPr>
          <p:cNvSpPr/>
          <p:nvPr/>
        </p:nvSpPr>
        <p:spPr>
          <a:xfrm>
            <a:off x="674257" y="1845529"/>
            <a:ext cx="4013127" cy="2222147"/>
          </a:xfrm>
          <a:prstGeom prst="rect">
            <a:avLst/>
          </a:prstGeom>
        </p:spPr>
        <p:txBody>
          <a:bodyPr wrap="square">
            <a:spAutoFit/>
          </a:bodyPr>
          <a:lstStyle/>
          <a:p>
            <a:pPr marL="342900" indent="-228600">
              <a:lnSpc>
                <a:spcPct val="90000"/>
              </a:lnSpc>
              <a:spcAft>
                <a:spcPts val="600"/>
              </a:spcAft>
              <a:buFont typeface="Arial" panose="020B0604020202020204" pitchFamily="34" charset="0"/>
              <a:buChar char="•"/>
            </a:pPr>
            <a:r>
              <a:rPr lang="en-US" dirty="0">
                <a:latin typeface="Pond Free Me" pitchFamily="2" charset="0"/>
              </a:rPr>
              <a:t>Is what is posted around your room:</a:t>
            </a:r>
          </a:p>
          <a:p>
            <a:pPr marL="800100" lvl="1" indent="-228600">
              <a:lnSpc>
                <a:spcPct val="90000"/>
              </a:lnSpc>
              <a:spcAft>
                <a:spcPts val="600"/>
              </a:spcAft>
              <a:buFont typeface="Arial" panose="020B0604020202020204" pitchFamily="34" charset="0"/>
              <a:buChar char="•"/>
            </a:pPr>
            <a:r>
              <a:rPr lang="en-US" dirty="0">
                <a:latin typeface="Pond Free Me" pitchFamily="2" charset="0"/>
              </a:rPr>
              <a:t>Helpful?</a:t>
            </a:r>
          </a:p>
          <a:p>
            <a:pPr marL="800100" lvl="1" indent="-228600">
              <a:lnSpc>
                <a:spcPct val="90000"/>
              </a:lnSpc>
              <a:spcAft>
                <a:spcPts val="600"/>
              </a:spcAft>
              <a:buFont typeface="Arial" panose="020B0604020202020204" pitchFamily="34" charset="0"/>
              <a:buChar char="•"/>
            </a:pPr>
            <a:r>
              <a:rPr lang="en-US" dirty="0">
                <a:latin typeface="Pond Free Me" pitchFamily="2" charset="0"/>
              </a:rPr>
              <a:t>Inspiring?</a:t>
            </a:r>
          </a:p>
          <a:p>
            <a:pPr marL="800100" lvl="1" indent="-228600">
              <a:lnSpc>
                <a:spcPct val="90000"/>
              </a:lnSpc>
              <a:spcAft>
                <a:spcPts val="600"/>
              </a:spcAft>
              <a:buFont typeface="Arial" panose="020B0604020202020204" pitchFamily="34" charset="0"/>
              <a:buChar char="•"/>
            </a:pPr>
            <a:r>
              <a:rPr lang="en-US" dirty="0">
                <a:latin typeface="Pond Free Me" pitchFamily="2" charset="0"/>
              </a:rPr>
              <a:t>Necessary?</a:t>
            </a:r>
          </a:p>
          <a:p>
            <a:pPr marL="800100" lvl="1" indent="-228600">
              <a:lnSpc>
                <a:spcPct val="90000"/>
              </a:lnSpc>
              <a:spcAft>
                <a:spcPts val="600"/>
              </a:spcAft>
              <a:buFont typeface="Arial" panose="020B0604020202020204" pitchFamily="34" charset="0"/>
              <a:buChar char="•"/>
            </a:pPr>
            <a:r>
              <a:rPr lang="en-US" dirty="0">
                <a:latin typeface="Pond Free Me" pitchFamily="2" charset="0"/>
              </a:rPr>
              <a:t>Kind? (noncompetitive – it doesn’t compare.             student performance)</a:t>
            </a:r>
          </a:p>
        </p:txBody>
      </p:sp>
      <p:sp>
        <p:nvSpPr>
          <p:cNvPr id="10" name="TextBox 9">
            <a:extLst>
              <a:ext uri="{FF2B5EF4-FFF2-40B4-BE49-F238E27FC236}">
                <a16:creationId xmlns:a16="http://schemas.microsoft.com/office/drawing/2014/main" id="{1E971D41-0590-0B4B-A175-C2FD3EAE9322}"/>
              </a:ext>
            </a:extLst>
          </p:cNvPr>
          <p:cNvSpPr txBox="1"/>
          <p:nvPr/>
        </p:nvSpPr>
        <p:spPr>
          <a:xfrm>
            <a:off x="10001694" y="644333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622974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5320" y="365125"/>
            <a:ext cx="5120114" cy="1692794"/>
          </a:xfrm>
        </p:spPr>
        <p:txBody>
          <a:bodyPr vert="horz" lIns="91440" tIns="45720" rIns="91440" bIns="45720" rtlCol="0" anchor="ctr">
            <a:normAutofit/>
          </a:bodyPr>
          <a:lstStyle/>
          <a:p>
            <a:r>
              <a:rPr lang="en-US" sz="4400" dirty="0">
                <a:latin typeface="HelloBigDeal Medium" panose="02000603000000000000" pitchFamily="2" charset="0"/>
                <a:ea typeface="HelloBigDeal Medium" panose="02000603000000000000" pitchFamily="2" charset="0"/>
              </a:rPr>
              <a:t>Setting the stage</a:t>
            </a:r>
          </a:p>
        </p:txBody>
      </p:sp>
      <p:cxnSp>
        <p:nvCxnSpPr>
          <p:cNvPr id="13" name="Straight Arrow Connector 12">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55321" y="2316479"/>
            <a:ext cx="5120113" cy="3921479"/>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endParaRPr lang="en-US" sz="2800" dirty="0"/>
          </a:p>
          <a:p>
            <a:pPr marL="342900" indent="-228600">
              <a:lnSpc>
                <a:spcPct val="90000"/>
              </a:lnSpc>
              <a:spcAft>
                <a:spcPts val="600"/>
              </a:spcAft>
              <a:buFont typeface="Arial" panose="020B0604020202020204" pitchFamily="34" charset="0"/>
              <a:buChar char="•"/>
            </a:pPr>
            <a:r>
              <a:rPr lang="en-US" sz="3600" dirty="0">
                <a:latin typeface="Pond Free Me" pitchFamily="2" charset="0"/>
              </a:rPr>
              <a:t>Clearly visible routines and expectations that have been taught explicitly and revisited.</a:t>
            </a:r>
          </a:p>
          <a:p>
            <a:pPr marL="342900" indent="-228600">
              <a:lnSpc>
                <a:spcPct val="90000"/>
              </a:lnSpc>
              <a:spcAft>
                <a:spcPts val="600"/>
              </a:spcAft>
              <a:buFont typeface="Arial" panose="020B0604020202020204" pitchFamily="34" charset="0"/>
              <a:buChar char="•"/>
            </a:pPr>
            <a:r>
              <a:rPr lang="en-US" sz="3600" dirty="0">
                <a:latin typeface="Pond Free Me" pitchFamily="2" charset="0"/>
              </a:rPr>
              <a:t>Provide structure. </a:t>
            </a:r>
          </a:p>
          <a:p>
            <a:pPr marL="342900" indent="-228600">
              <a:lnSpc>
                <a:spcPct val="90000"/>
              </a:lnSpc>
              <a:spcAft>
                <a:spcPts val="600"/>
              </a:spcAft>
              <a:buFont typeface="Arial" panose="020B0604020202020204" pitchFamily="34" charset="0"/>
              <a:buChar char="•"/>
            </a:pPr>
            <a:r>
              <a:rPr lang="en-US" sz="3600" dirty="0">
                <a:latin typeface="Pond Free Me" pitchFamily="2" charset="0"/>
              </a:rPr>
              <a:t>Teach the “how.”</a:t>
            </a:r>
          </a:p>
          <a:p>
            <a:pPr marL="571500" lvl="1">
              <a:lnSpc>
                <a:spcPct val="90000"/>
              </a:lnSpc>
              <a:spcAft>
                <a:spcPts val="600"/>
              </a:spcAft>
            </a:pPr>
            <a:endParaRPr lang="en-US" sz="2400" dirty="0">
              <a:latin typeface="Pond Free Me" pitchFamily="2" charset="0"/>
            </a:endParaRPr>
          </a:p>
        </p:txBody>
      </p:sp>
      <p:pic>
        <p:nvPicPr>
          <p:cNvPr id="5" name="Picture 4">
            <a:extLst>
              <a:ext uri="{FF2B5EF4-FFF2-40B4-BE49-F238E27FC236}">
                <a16:creationId xmlns:a16="http://schemas.microsoft.com/office/drawing/2014/main" id="{07151312-6188-554A-881D-D6E299A0378D}"/>
              </a:ext>
            </a:extLst>
          </p:cNvPr>
          <p:cNvPicPr>
            <a:picLocks noChangeAspect="1"/>
          </p:cNvPicPr>
          <p:nvPr/>
        </p:nvPicPr>
        <p:blipFill rotWithShape="1">
          <a:blip r:embed="rId3"/>
          <a:srcRect l="12293" r="26031" b="2"/>
          <a:stretch/>
        </p:blipFill>
        <p:spPr>
          <a:xfrm>
            <a:off x="5878849" y="10"/>
            <a:ext cx="6313150"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6" name="TextBox 5">
            <a:extLst>
              <a:ext uri="{FF2B5EF4-FFF2-40B4-BE49-F238E27FC236}">
                <a16:creationId xmlns:a16="http://schemas.microsoft.com/office/drawing/2014/main" id="{BF9A9909-F882-2541-BE32-E3DE0898C318}"/>
              </a:ext>
            </a:extLst>
          </p:cNvPr>
          <p:cNvSpPr txBox="1"/>
          <p:nvPr/>
        </p:nvSpPr>
        <p:spPr>
          <a:xfrm>
            <a:off x="7534941" y="6642556"/>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19215344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68EC8774-AF29-8D45-A280-06C92D6D866F}"/>
              </a:ext>
            </a:extLst>
          </p:cNvPr>
          <p:cNvPicPr>
            <a:picLocks noChangeAspect="1"/>
          </p:cNvPicPr>
          <p:nvPr/>
        </p:nvPicPr>
        <p:blipFill>
          <a:blip r:embed="rId3"/>
          <a:stretch>
            <a:fillRect/>
          </a:stretch>
        </p:blipFill>
        <p:spPr>
          <a:xfrm>
            <a:off x="1066800" y="635000"/>
            <a:ext cx="10058400" cy="5588000"/>
          </a:xfrm>
          <a:prstGeom prst="rect">
            <a:avLst/>
          </a:prstGeom>
        </p:spPr>
      </p:pic>
      <p:sp>
        <p:nvSpPr>
          <p:cNvPr id="4" name="TextBox 3">
            <a:extLst>
              <a:ext uri="{FF2B5EF4-FFF2-40B4-BE49-F238E27FC236}">
                <a16:creationId xmlns:a16="http://schemas.microsoft.com/office/drawing/2014/main" id="{EAEE4427-B1D2-114D-91C4-FBAFE264C98C}"/>
              </a:ext>
            </a:extLst>
          </p:cNvPr>
          <p:cNvSpPr txBox="1"/>
          <p:nvPr/>
        </p:nvSpPr>
        <p:spPr>
          <a:xfrm>
            <a:off x="10001694" y="6443330"/>
            <a:ext cx="3742660" cy="215444"/>
          </a:xfrm>
          <a:prstGeom prst="rect">
            <a:avLst/>
          </a:prstGeom>
          <a:noFill/>
        </p:spPr>
        <p:txBody>
          <a:bodyPr wrap="square" rtlCol="0">
            <a:spAutoFit/>
          </a:bodyPr>
          <a:lstStyle/>
          <a:p>
            <a:r>
              <a:rPr lang="en-US" sz="800" dirty="0">
                <a:solidFill>
                  <a:schemeClr val="bg1"/>
                </a:solidFill>
              </a:rPr>
              <a:t>©PawsitiveSchoolCounselor</a:t>
            </a:r>
          </a:p>
        </p:txBody>
      </p:sp>
    </p:spTree>
    <p:extLst>
      <p:ext uri="{BB962C8B-B14F-4D97-AF65-F5344CB8AC3E}">
        <p14:creationId xmlns:p14="http://schemas.microsoft.com/office/powerpoint/2010/main" val="1723904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F8D772A-6CB5-354A-B98B-EEDA94310D6D}"/>
              </a:ext>
            </a:extLst>
          </p:cNvPr>
          <p:cNvPicPr>
            <a:picLocks noChangeAspect="1"/>
          </p:cNvPicPr>
          <p:nvPr/>
        </p:nvPicPr>
        <p:blipFill rotWithShape="1">
          <a:blip r:embed="rId3"/>
          <a:srcRect l="15401"/>
          <a:stretch/>
        </p:blipFill>
        <p:spPr>
          <a:xfrm>
            <a:off x="2522356"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14B215-76C9-1D41-8BB6-B85F077E95AE}"/>
              </a:ext>
            </a:extLst>
          </p:cNvPr>
          <p:cNvSpPr>
            <a:spLocks noGrp="1"/>
          </p:cNvSpPr>
          <p:nvPr>
            <p:ph type="title"/>
          </p:nvPr>
        </p:nvSpPr>
        <p:spPr>
          <a:xfrm>
            <a:off x="838200" y="365125"/>
            <a:ext cx="5374341" cy="1899912"/>
          </a:xfrm>
        </p:spPr>
        <p:txBody>
          <a:bodyPr>
            <a:normAutofit/>
          </a:bodyPr>
          <a:lstStyle/>
          <a:p>
            <a:r>
              <a:rPr lang="en-US" sz="5400" dirty="0">
                <a:latin typeface="HelloBigDeal Medium" panose="02000603000000000000" pitchFamily="2" charset="0"/>
                <a:ea typeface="HelloBigDeal Medium" panose="02000603000000000000" pitchFamily="2" charset="0"/>
              </a:rPr>
              <a:t>Activation</a:t>
            </a:r>
          </a:p>
        </p:txBody>
      </p:sp>
      <p:sp>
        <p:nvSpPr>
          <p:cNvPr id="3" name="Content Placeholder 2">
            <a:extLst>
              <a:ext uri="{FF2B5EF4-FFF2-40B4-BE49-F238E27FC236}">
                <a16:creationId xmlns:a16="http://schemas.microsoft.com/office/drawing/2014/main" id="{9DE6E2AA-D3CB-4946-B214-C84E4943FAFF}"/>
              </a:ext>
            </a:extLst>
          </p:cNvPr>
          <p:cNvSpPr>
            <a:spLocks noGrp="1"/>
          </p:cNvSpPr>
          <p:nvPr>
            <p:ph idx="1"/>
          </p:nvPr>
        </p:nvSpPr>
        <p:spPr>
          <a:xfrm>
            <a:off x="623046" y="1963271"/>
            <a:ext cx="5051613" cy="4240587"/>
          </a:xfrm>
        </p:spPr>
        <p:txBody>
          <a:bodyPr>
            <a:normAutofit fontScale="92500"/>
          </a:bodyPr>
          <a:lstStyle/>
          <a:p>
            <a:r>
              <a:rPr lang="en-US" sz="5400" dirty="0">
                <a:latin typeface="Pond Free Me" pitchFamily="2" charset="0"/>
              </a:rPr>
              <a:t>They may have trouble with:</a:t>
            </a:r>
          </a:p>
          <a:p>
            <a:pPr lvl="1"/>
            <a:r>
              <a:rPr lang="en-US" sz="4800" dirty="0">
                <a:latin typeface="Pond Free Me" pitchFamily="2" charset="0"/>
              </a:rPr>
              <a:t>Organizing tasks</a:t>
            </a:r>
          </a:p>
          <a:p>
            <a:pPr lvl="1"/>
            <a:r>
              <a:rPr lang="en-US" sz="4800" dirty="0">
                <a:latin typeface="Pond Free Me" pitchFamily="2" charset="0"/>
              </a:rPr>
              <a:t>Estimating time</a:t>
            </a:r>
          </a:p>
          <a:p>
            <a:pPr lvl="1"/>
            <a:r>
              <a:rPr lang="en-US" sz="4800" dirty="0">
                <a:latin typeface="Pond Free Me" pitchFamily="2" charset="0"/>
              </a:rPr>
              <a:t>Prioritizing</a:t>
            </a:r>
          </a:p>
          <a:p>
            <a:pPr lvl="1"/>
            <a:r>
              <a:rPr lang="en-US" sz="4800" dirty="0">
                <a:latin typeface="Pond Free Me" pitchFamily="2" charset="0"/>
              </a:rPr>
              <a:t>Getting started</a:t>
            </a:r>
          </a:p>
        </p:txBody>
      </p:sp>
      <p:sp>
        <p:nvSpPr>
          <p:cNvPr id="7" name="TextBox 6">
            <a:extLst>
              <a:ext uri="{FF2B5EF4-FFF2-40B4-BE49-F238E27FC236}">
                <a16:creationId xmlns:a16="http://schemas.microsoft.com/office/drawing/2014/main" id="{B116B74E-FDDE-5A46-9B49-0B1344F04F32}"/>
              </a:ext>
            </a:extLst>
          </p:cNvPr>
          <p:cNvSpPr txBox="1"/>
          <p:nvPr/>
        </p:nvSpPr>
        <p:spPr>
          <a:xfrm>
            <a:off x="10001694" y="6443330"/>
            <a:ext cx="3742660" cy="215444"/>
          </a:xfrm>
          <a:prstGeom prst="rect">
            <a:avLst/>
          </a:prstGeom>
          <a:noFill/>
        </p:spPr>
        <p:txBody>
          <a:bodyPr wrap="square" rtlCol="0">
            <a:spAutoFit/>
          </a:bodyPr>
          <a:lstStyle/>
          <a:p>
            <a:r>
              <a:rPr lang="en-US" sz="800" dirty="0">
                <a:solidFill>
                  <a:schemeClr val="bg1"/>
                </a:solidFill>
              </a:rPr>
              <a:t>©PawsitiveSchoolCounselor</a:t>
            </a:r>
          </a:p>
        </p:txBody>
      </p:sp>
    </p:spTree>
    <p:extLst>
      <p:ext uri="{BB962C8B-B14F-4D97-AF65-F5344CB8AC3E}">
        <p14:creationId xmlns:p14="http://schemas.microsoft.com/office/powerpoint/2010/main" val="2922401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20B772F-1A2C-FB49-B56E-DD9A8258A8CF}"/>
              </a:ext>
            </a:extLst>
          </p:cNvPr>
          <p:cNvPicPr>
            <a:picLocks noChangeAspect="1"/>
          </p:cNvPicPr>
          <p:nvPr/>
        </p:nvPicPr>
        <p:blipFill rotWithShape="1">
          <a:blip r:embed="rId3"/>
          <a:srcRect r="21409" b="-1"/>
          <a:stretch/>
        </p:blipFill>
        <p:spPr>
          <a:xfrm>
            <a:off x="4117521" y="10"/>
            <a:ext cx="8074479" cy="6857990"/>
          </a:xfrm>
          <a:prstGeom prst="rect">
            <a:avLst/>
          </a:prstGeom>
        </p:spPr>
      </p:pic>
      <p:sp>
        <p:nvSpPr>
          <p:cNvPr id="15" name="Freeform: Shape 14">
            <a:extLst>
              <a:ext uri="{FF2B5EF4-FFF2-40B4-BE49-F238E27FC236}">
                <a16:creationId xmlns:a16="http://schemas.microsoft.com/office/drawing/2014/main" id="{8F23F8A3-8FD7-4779-8323-FDC26BE998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859800" cy="6858478"/>
          </a:xfrm>
          <a:custGeom>
            <a:avLst/>
            <a:gdLst>
              <a:gd name="connsiteX0" fmla="*/ 7859800 w 7859800"/>
              <a:gd name="connsiteY0" fmla="*/ 6858478 h 6858478"/>
              <a:gd name="connsiteX1" fmla="*/ 435245 w 7859800"/>
              <a:gd name="connsiteY1" fmla="*/ 6858478 h 6858478"/>
              <a:gd name="connsiteX2" fmla="*/ 435505 w 7859800"/>
              <a:gd name="connsiteY2" fmla="*/ 6857916 h 6858478"/>
              <a:gd name="connsiteX3" fmla="*/ 0 w 7859800"/>
              <a:gd name="connsiteY3" fmla="*/ 6857916 h 6858478"/>
              <a:gd name="connsiteX4" fmla="*/ 0 w 7859800"/>
              <a:gd name="connsiteY4" fmla="*/ 0 h 6858478"/>
              <a:gd name="connsiteX5" fmla="*/ 3611620 w 7859800"/>
              <a:gd name="connsiteY5" fmla="*/ 0 h 6858478"/>
              <a:gd name="connsiteX6" fmla="*/ 4677848 w 7859800"/>
              <a:gd name="connsiteY6" fmla="*/ 0 h 6858478"/>
              <a:gd name="connsiteX7" fmla="*/ 4683425 w 7859800"/>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59800" h="6858478">
                <a:moveTo>
                  <a:pt x="7859800" y="6858478"/>
                </a:moveTo>
                <a:lnTo>
                  <a:pt x="435245" y="6858478"/>
                </a:lnTo>
                <a:lnTo>
                  <a:pt x="435505" y="6857916"/>
                </a:lnTo>
                <a:lnTo>
                  <a:pt x="0" y="6857916"/>
                </a:lnTo>
                <a:lnTo>
                  <a:pt x="0" y="0"/>
                </a:lnTo>
                <a:lnTo>
                  <a:pt x="3611620" y="0"/>
                </a:lnTo>
                <a:lnTo>
                  <a:pt x="4677848" y="0"/>
                </a:lnTo>
                <a:lnTo>
                  <a:pt x="4683425" y="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Freeform: Shape 16">
            <a:extLst>
              <a:ext uri="{FF2B5EF4-FFF2-40B4-BE49-F238E27FC236}">
                <a16:creationId xmlns:a16="http://schemas.microsoft.com/office/drawing/2014/main" id="{F605C4CC-A25C-416F-8333-7CB7DC97D8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431174" cy="6858478"/>
          </a:xfrm>
          <a:custGeom>
            <a:avLst/>
            <a:gdLst>
              <a:gd name="connsiteX0" fmla="*/ 7431174 w 7431174"/>
              <a:gd name="connsiteY0" fmla="*/ 6858478 h 6858478"/>
              <a:gd name="connsiteX1" fmla="*/ 6619 w 7431174"/>
              <a:gd name="connsiteY1" fmla="*/ 6858478 h 6858478"/>
              <a:gd name="connsiteX2" fmla="*/ 6879 w 7431174"/>
              <a:gd name="connsiteY2" fmla="*/ 6857916 h 6858478"/>
              <a:gd name="connsiteX3" fmla="*/ 0 w 7431174"/>
              <a:gd name="connsiteY3" fmla="*/ 6857916 h 6858478"/>
              <a:gd name="connsiteX4" fmla="*/ 0 w 7431174"/>
              <a:gd name="connsiteY4" fmla="*/ 0 h 6858478"/>
              <a:gd name="connsiteX5" fmla="*/ 3182994 w 7431174"/>
              <a:gd name="connsiteY5" fmla="*/ 0 h 6858478"/>
              <a:gd name="connsiteX6" fmla="*/ 4249222 w 7431174"/>
              <a:gd name="connsiteY6" fmla="*/ 0 h 6858478"/>
              <a:gd name="connsiteX7" fmla="*/ 4254799 w 7431174"/>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31174" h="6858478">
                <a:moveTo>
                  <a:pt x="7431174" y="6858478"/>
                </a:moveTo>
                <a:lnTo>
                  <a:pt x="6619" y="6858478"/>
                </a:lnTo>
                <a:lnTo>
                  <a:pt x="6879" y="6857916"/>
                </a:lnTo>
                <a:lnTo>
                  <a:pt x="0" y="6857916"/>
                </a:lnTo>
                <a:lnTo>
                  <a:pt x="0" y="0"/>
                </a:lnTo>
                <a:lnTo>
                  <a:pt x="3182994" y="0"/>
                </a:lnTo>
                <a:lnTo>
                  <a:pt x="4249222" y="0"/>
                </a:lnTo>
                <a:lnTo>
                  <a:pt x="4254799" y="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p:cNvSpPr txBox="1"/>
          <p:nvPr/>
        </p:nvSpPr>
        <p:spPr>
          <a:xfrm>
            <a:off x="804672" y="365125"/>
            <a:ext cx="5266155" cy="1325563"/>
          </a:xfrm>
          <a:prstGeom prst="rect">
            <a:avLst/>
          </a:prstGeom>
        </p:spPr>
        <p:txBody>
          <a:bodyPr vert="horz" lIns="91440" tIns="45720" rIns="91440" bIns="45720" rtlCol="0" anchor="ctr">
            <a:normAutofit fontScale="92500"/>
          </a:bodyPr>
          <a:lstStyle/>
          <a:p>
            <a:pPr>
              <a:lnSpc>
                <a:spcPct val="90000"/>
              </a:lnSpc>
              <a:spcBef>
                <a:spcPct val="0"/>
              </a:spcBef>
              <a:spcAft>
                <a:spcPts val="600"/>
              </a:spcAft>
            </a:pPr>
            <a:r>
              <a:rPr lang="en-US" sz="4400" dirty="0">
                <a:latin typeface="HelloBigDeal Medium" panose="02000603000000000000" pitchFamily="2" charset="0"/>
                <a:ea typeface="HelloBigDeal Medium" panose="02000603000000000000" pitchFamily="2" charset="0"/>
                <a:cs typeface="+mj-cs"/>
              </a:rPr>
              <a:t>Strategies for Activation</a:t>
            </a:r>
          </a:p>
        </p:txBody>
      </p:sp>
      <p:sp>
        <p:nvSpPr>
          <p:cNvPr id="10" name="TextBox 9"/>
          <p:cNvSpPr txBox="1"/>
          <p:nvPr/>
        </p:nvSpPr>
        <p:spPr>
          <a:xfrm>
            <a:off x="804672" y="2703629"/>
            <a:ext cx="3941499" cy="4154361"/>
          </a:xfrm>
          <a:prstGeom prst="rect">
            <a:avLst/>
          </a:prstGeom>
        </p:spPr>
        <p:txBody>
          <a:bodyPr vert="horz" lIns="91440" tIns="45720" rIns="91440" bIns="45720" rtlCol="0">
            <a:normAutofit/>
          </a:bodyPr>
          <a:lstStyle/>
          <a:p>
            <a:pPr>
              <a:lnSpc>
                <a:spcPct val="90000"/>
              </a:lnSpc>
              <a:spcAft>
                <a:spcPts val="600"/>
              </a:spcAft>
            </a:pPr>
            <a:r>
              <a:rPr lang="en-US" sz="3600" u="sng" dirty="0">
                <a:latin typeface="Pond Free Me" pitchFamily="2" charset="0"/>
              </a:rPr>
              <a:t>2 Minute Jump Start: </a:t>
            </a:r>
            <a:r>
              <a:rPr lang="en-US" sz="3600" dirty="0">
                <a:latin typeface="Pond Free Me" pitchFamily="2" charset="0"/>
              </a:rPr>
              <a:t> </a:t>
            </a:r>
          </a:p>
          <a:p>
            <a:pPr>
              <a:lnSpc>
                <a:spcPct val="90000"/>
              </a:lnSpc>
              <a:spcAft>
                <a:spcPts val="600"/>
              </a:spcAft>
            </a:pPr>
            <a:r>
              <a:rPr lang="en-US" sz="3600" dirty="0">
                <a:latin typeface="Pond Free Me" pitchFamily="2" charset="0"/>
              </a:rPr>
              <a:t>“For just 2 minutes try and after 2 minutes you can stop.”</a:t>
            </a:r>
            <a:endParaRPr lang="en-US" sz="3600" u="sng" dirty="0">
              <a:latin typeface="Pond Free Me" pitchFamily="2" charset="0"/>
            </a:endParaRPr>
          </a:p>
        </p:txBody>
      </p:sp>
      <p:sp>
        <p:nvSpPr>
          <p:cNvPr id="7" name="TextBox 6">
            <a:extLst>
              <a:ext uri="{FF2B5EF4-FFF2-40B4-BE49-F238E27FC236}">
                <a16:creationId xmlns:a16="http://schemas.microsoft.com/office/drawing/2014/main" id="{F6359346-3455-9F43-9751-1E8CDF91CB06}"/>
              </a:ext>
            </a:extLst>
          </p:cNvPr>
          <p:cNvSpPr txBox="1"/>
          <p:nvPr/>
        </p:nvSpPr>
        <p:spPr>
          <a:xfrm>
            <a:off x="10001694" y="644333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371126023"/>
      </p:ext>
    </p:extLst>
  </p:cSld>
  <p:clrMapOvr>
    <a:overrideClrMapping bg1="dk1" tx1="lt1" bg2="dk2" tx2="lt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E4C018-CAF7-D841-9BBC-C6B5AD52685A}"/>
              </a:ext>
            </a:extLst>
          </p:cNvPr>
          <p:cNvPicPr>
            <a:picLocks noChangeAspect="1"/>
          </p:cNvPicPr>
          <p:nvPr/>
        </p:nvPicPr>
        <p:blipFill rotWithShape="1">
          <a:blip r:embed="rId3"/>
          <a:srcRect t="4850" b="10563"/>
          <a:stretch/>
        </p:blipFill>
        <p:spPr>
          <a:xfrm>
            <a:off x="-1" y="10"/>
            <a:ext cx="12192000" cy="6857990"/>
          </a:xfrm>
          <a:prstGeom prst="rect">
            <a:avLst/>
          </a:prstGeom>
        </p:spPr>
      </p:pic>
      <p:sp>
        <p:nvSpPr>
          <p:cNvPr id="15"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extBox 1"/>
          <p:cNvSpPr txBox="1"/>
          <p:nvPr/>
        </p:nvSpPr>
        <p:spPr>
          <a:xfrm>
            <a:off x="709448" y="1913950"/>
            <a:ext cx="4204137" cy="1342754"/>
          </a:xfrm>
          <a:prstGeom prst="rect">
            <a:avLst/>
          </a:prstGeom>
        </p:spPr>
        <p:txBody>
          <a:bodyPr vert="horz" lIns="91440" tIns="45720" rIns="91440" bIns="45720" rtlCol="0" anchor="ctr">
            <a:normAutofit fontScale="92500"/>
          </a:bodyPr>
          <a:lstStyle/>
          <a:p>
            <a:pPr algn="ctr">
              <a:lnSpc>
                <a:spcPct val="90000"/>
              </a:lnSpc>
              <a:spcBef>
                <a:spcPct val="0"/>
              </a:spcBef>
              <a:spcAft>
                <a:spcPts val="600"/>
              </a:spcAft>
            </a:pPr>
            <a:r>
              <a:rPr lang="en-US" sz="3600" dirty="0">
                <a:latin typeface="HelloBigDeal Medium" panose="02000603000000000000" pitchFamily="2" charset="0"/>
                <a:ea typeface="HelloBigDeal Medium" panose="02000603000000000000" pitchFamily="2" charset="0"/>
                <a:cs typeface="+mj-cs"/>
              </a:rPr>
              <a:t>Strategies for Activation</a:t>
            </a:r>
          </a:p>
        </p:txBody>
      </p:sp>
      <p:cxnSp>
        <p:nvCxnSpPr>
          <p:cNvPr id="17" name="Straight Connector 16">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09448" y="3337139"/>
            <a:ext cx="4816506" cy="3223852"/>
          </a:xfrm>
          <a:prstGeom prst="rect">
            <a:avLst/>
          </a:prstGeom>
        </p:spPr>
        <p:txBody>
          <a:bodyPr vert="horz" lIns="91440" tIns="45720" rIns="91440" bIns="45720" rtlCol="0" anchor="ctr">
            <a:normAutofit/>
          </a:bodyPr>
          <a:lstStyle/>
          <a:p>
            <a:pPr>
              <a:lnSpc>
                <a:spcPct val="90000"/>
              </a:lnSpc>
              <a:spcAft>
                <a:spcPts val="600"/>
              </a:spcAft>
            </a:pPr>
            <a:r>
              <a:rPr lang="en-US" sz="2000" u="sng" dirty="0">
                <a:latin typeface="Pond Free Me" pitchFamily="2" charset="0"/>
              </a:rPr>
              <a:t>The Home Edit: </a:t>
            </a:r>
            <a:r>
              <a:rPr lang="en-US" sz="2000" dirty="0">
                <a:latin typeface="Pond Free Me" pitchFamily="2" charset="0"/>
              </a:rPr>
              <a:t>  Use color codes to identify sections of a binder, notebook, calendar, agenda.  </a:t>
            </a:r>
          </a:p>
          <a:p>
            <a:pPr>
              <a:lnSpc>
                <a:spcPct val="90000"/>
              </a:lnSpc>
              <a:spcAft>
                <a:spcPts val="600"/>
              </a:spcAft>
            </a:pPr>
            <a:endParaRPr lang="en-US" sz="2000" dirty="0">
              <a:latin typeface="Pond Free Me" pitchFamily="2" charset="0"/>
            </a:endParaRPr>
          </a:p>
          <a:p>
            <a:pPr>
              <a:lnSpc>
                <a:spcPct val="90000"/>
              </a:lnSpc>
              <a:spcAft>
                <a:spcPts val="600"/>
              </a:spcAft>
            </a:pPr>
            <a:r>
              <a:rPr lang="en-US" sz="2000" dirty="0">
                <a:latin typeface="Pond Free Me" pitchFamily="2" charset="0"/>
              </a:rPr>
              <a:t>*You must </a:t>
            </a:r>
            <a:r>
              <a:rPr lang="en-US" sz="2000" u="sng" dirty="0">
                <a:latin typeface="Pond Free Me" pitchFamily="2" charset="0"/>
              </a:rPr>
              <a:t>teach</a:t>
            </a:r>
            <a:r>
              <a:rPr lang="en-US" sz="2000" dirty="0">
                <a:latin typeface="Pond Free Me" pitchFamily="2" charset="0"/>
              </a:rPr>
              <a:t> how it works and </a:t>
            </a:r>
            <a:r>
              <a:rPr lang="en-US" sz="2000" u="sng" dirty="0">
                <a:latin typeface="Pond Free Me" pitchFamily="2" charset="0"/>
              </a:rPr>
              <a:t>practice</a:t>
            </a:r>
            <a:r>
              <a:rPr lang="en-US" sz="2000" dirty="0">
                <a:latin typeface="Pond Free Me" pitchFamily="2" charset="0"/>
              </a:rPr>
              <a:t> in class and at home. You will have to </a:t>
            </a:r>
            <a:r>
              <a:rPr lang="en-US" sz="2000" u="sng" dirty="0">
                <a:latin typeface="Pond Free Me" pitchFamily="2" charset="0"/>
              </a:rPr>
              <a:t>remind</a:t>
            </a:r>
            <a:r>
              <a:rPr lang="en-US" sz="2000" dirty="0">
                <a:latin typeface="Pond Free Me" pitchFamily="2" charset="0"/>
              </a:rPr>
              <a:t> them frequently and you will need to </a:t>
            </a:r>
            <a:r>
              <a:rPr lang="en-US" sz="2000" u="sng" dirty="0">
                <a:latin typeface="Pond Free Me" pitchFamily="2" charset="0"/>
              </a:rPr>
              <a:t>reward</a:t>
            </a:r>
            <a:r>
              <a:rPr lang="en-US" sz="2000" dirty="0">
                <a:latin typeface="Pond Free Me" pitchFamily="2" charset="0"/>
              </a:rPr>
              <a:t> them for using their color code system.</a:t>
            </a:r>
            <a:endParaRPr lang="en-US" sz="2000" u="sng" dirty="0">
              <a:latin typeface="Pond Free Me" pitchFamily="2" charset="0"/>
            </a:endParaRPr>
          </a:p>
        </p:txBody>
      </p:sp>
      <p:sp>
        <p:nvSpPr>
          <p:cNvPr id="7" name="TextBox 6">
            <a:extLst>
              <a:ext uri="{FF2B5EF4-FFF2-40B4-BE49-F238E27FC236}">
                <a16:creationId xmlns:a16="http://schemas.microsoft.com/office/drawing/2014/main" id="{F553F737-AEB4-E244-AB98-890BD136ACB5}"/>
              </a:ext>
            </a:extLst>
          </p:cNvPr>
          <p:cNvSpPr txBox="1"/>
          <p:nvPr/>
        </p:nvSpPr>
        <p:spPr>
          <a:xfrm>
            <a:off x="3069266" y="6642556"/>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17860825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B9081EEB-A795-2F4E-AEEF-F26904A6A01C}"/>
              </a:ext>
            </a:extLst>
          </p:cNvPr>
          <p:cNvPicPr>
            <a:picLocks noChangeAspect="1"/>
          </p:cNvPicPr>
          <p:nvPr/>
        </p:nvPicPr>
        <p:blipFill rotWithShape="1">
          <a:blip r:embed="rId3"/>
          <a:srcRect l="2143" r="3739" b="-1"/>
          <a:stretch/>
        </p:blipFill>
        <p:spPr>
          <a:xfrm>
            <a:off x="2522356"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6C4EDFC-557C-404B-9AD8-B2037D46C548}"/>
              </a:ext>
            </a:extLst>
          </p:cNvPr>
          <p:cNvSpPr>
            <a:spLocks noGrp="1"/>
          </p:cNvSpPr>
          <p:nvPr>
            <p:ph type="title"/>
          </p:nvPr>
        </p:nvSpPr>
        <p:spPr>
          <a:xfrm>
            <a:off x="838200" y="150637"/>
            <a:ext cx="5266765" cy="1899912"/>
          </a:xfrm>
        </p:spPr>
        <p:txBody>
          <a:bodyPr>
            <a:noAutofit/>
          </a:bodyPr>
          <a:lstStyle/>
          <a:p>
            <a:r>
              <a:rPr lang="en-US" sz="6600" dirty="0">
                <a:latin typeface="HelloBigDeal Medium" panose="02000603000000000000" pitchFamily="2" charset="0"/>
                <a:ea typeface="HelloBigDeal Medium" panose="02000603000000000000" pitchFamily="2" charset="0"/>
              </a:rPr>
              <a:t>Focus</a:t>
            </a:r>
          </a:p>
        </p:txBody>
      </p:sp>
      <p:sp>
        <p:nvSpPr>
          <p:cNvPr id="3" name="Content Placeholder 2">
            <a:extLst>
              <a:ext uri="{FF2B5EF4-FFF2-40B4-BE49-F238E27FC236}">
                <a16:creationId xmlns:a16="http://schemas.microsoft.com/office/drawing/2014/main" id="{918113BC-7E00-B644-BC8C-FB173F1B0F4D}"/>
              </a:ext>
            </a:extLst>
          </p:cNvPr>
          <p:cNvSpPr>
            <a:spLocks noGrp="1"/>
          </p:cNvSpPr>
          <p:nvPr>
            <p:ph idx="1"/>
          </p:nvPr>
        </p:nvSpPr>
        <p:spPr>
          <a:xfrm>
            <a:off x="454378" y="1580446"/>
            <a:ext cx="5077178" cy="4842932"/>
          </a:xfrm>
        </p:spPr>
        <p:txBody>
          <a:bodyPr>
            <a:normAutofit/>
          </a:bodyPr>
          <a:lstStyle/>
          <a:p>
            <a:r>
              <a:rPr lang="en-US" sz="3500" dirty="0">
                <a:latin typeface="Pond Free Me" pitchFamily="2" charset="0"/>
              </a:rPr>
              <a:t>They may struggle with:</a:t>
            </a:r>
          </a:p>
          <a:p>
            <a:pPr lvl="1"/>
            <a:r>
              <a:rPr lang="en-US" sz="3000" dirty="0">
                <a:latin typeface="Pond Free Me" pitchFamily="2" charset="0"/>
              </a:rPr>
              <a:t>Sustaining focus</a:t>
            </a:r>
          </a:p>
          <a:p>
            <a:pPr lvl="1"/>
            <a:r>
              <a:rPr lang="en-US" sz="3000" dirty="0">
                <a:latin typeface="Pond Free Me" pitchFamily="2" charset="0"/>
              </a:rPr>
              <a:t>Having “spotty focus” like a weak radio station</a:t>
            </a:r>
          </a:p>
          <a:p>
            <a:pPr lvl="1"/>
            <a:r>
              <a:rPr lang="en-US" sz="3000" dirty="0">
                <a:latin typeface="Pond Free Me" pitchFamily="2" charset="0"/>
              </a:rPr>
              <a:t>Becoming easily distracted by things around them and their own thoughts</a:t>
            </a:r>
          </a:p>
          <a:p>
            <a:pPr lvl="1"/>
            <a:r>
              <a:rPr lang="en-US" sz="3000" dirty="0">
                <a:latin typeface="Pond Free Me" pitchFamily="2" charset="0"/>
              </a:rPr>
              <a:t>Reading</a:t>
            </a:r>
          </a:p>
          <a:p>
            <a:pPr lvl="2"/>
            <a:r>
              <a:rPr lang="en-US" sz="1900" dirty="0">
                <a:latin typeface="Pond Free Me" pitchFamily="2" charset="0"/>
              </a:rPr>
              <a:t>They understand the word but need to read it repeatedly to remember it and the meaning of what they are reading</a:t>
            </a:r>
            <a:r>
              <a:rPr lang="en-US" sz="1600" dirty="0">
                <a:latin typeface="Pond Free Me" pitchFamily="2" charset="0"/>
              </a:rPr>
              <a:t>.</a:t>
            </a:r>
          </a:p>
        </p:txBody>
      </p:sp>
      <p:sp>
        <p:nvSpPr>
          <p:cNvPr id="7" name="TextBox 6">
            <a:extLst>
              <a:ext uri="{FF2B5EF4-FFF2-40B4-BE49-F238E27FC236}">
                <a16:creationId xmlns:a16="http://schemas.microsoft.com/office/drawing/2014/main" id="{4ADABC15-D1F9-D94D-8269-0F57185A0CAD}"/>
              </a:ext>
            </a:extLst>
          </p:cNvPr>
          <p:cNvSpPr txBox="1"/>
          <p:nvPr/>
        </p:nvSpPr>
        <p:spPr>
          <a:xfrm>
            <a:off x="0" y="6642556"/>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21767947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29D0664-2EF7-AF4F-A65C-ED0899D24D34}"/>
              </a:ext>
            </a:extLst>
          </p:cNvPr>
          <p:cNvPicPr>
            <a:picLocks noChangeAspect="1"/>
          </p:cNvPicPr>
          <p:nvPr/>
        </p:nvPicPr>
        <p:blipFill rotWithShape="1">
          <a:blip r:embed="rId3"/>
          <a:srcRect r="6237"/>
          <a:stretch/>
        </p:blipFill>
        <p:spPr>
          <a:xfrm>
            <a:off x="4034609" y="0"/>
            <a:ext cx="9669642" cy="6857990"/>
          </a:xfrm>
          <a:prstGeom prst="rect">
            <a:avLst/>
          </a:prstGeom>
        </p:spPr>
      </p:pic>
      <p:sp>
        <p:nvSpPr>
          <p:cNvPr id="22" name="Rectangle 21">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609737" y="140536"/>
            <a:ext cx="3822189" cy="1899912"/>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4000" dirty="0">
                <a:latin typeface="HelloBigDeal Medium" panose="02000603000000000000" pitchFamily="2" charset="0"/>
                <a:ea typeface="HelloBigDeal Medium" panose="02000603000000000000" pitchFamily="2" charset="0"/>
                <a:cs typeface="+mj-cs"/>
              </a:rPr>
              <a:t>Strategies for Focus</a:t>
            </a:r>
          </a:p>
        </p:txBody>
      </p:sp>
      <p:sp>
        <p:nvSpPr>
          <p:cNvPr id="10" name="TextBox 9"/>
          <p:cNvSpPr txBox="1"/>
          <p:nvPr/>
        </p:nvSpPr>
        <p:spPr>
          <a:xfrm>
            <a:off x="320843" y="1812758"/>
            <a:ext cx="4876800" cy="4904706"/>
          </a:xfrm>
          <a:prstGeom prst="rect">
            <a:avLst/>
          </a:prstGeom>
        </p:spPr>
        <p:txBody>
          <a:bodyPr vert="horz" lIns="91440" tIns="45720" rIns="91440" bIns="45720" rtlCol="0">
            <a:normAutofit/>
          </a:bodyPr>
          <a:lstStyle/>
          <a:p>
            <a:pPr algn="ctr">
              <a:lnSpc>
                <a:spcPct val="90000"/>
              </a:lnSpc>
              <a:spcAft>
                <a:spcPts val="600"/>
              </a:spcAft>
            </a:pPr>
            <a:r>
              <a:rPr lang="en-US" sz="2800" u="sng" dirty="0">
                <a:latin typeface="Pond Free Me" pitchFamily="2" charset="0"/>
              </a:rPr>
              <a:t>One at a time: </a:t>
            </a:r>
            <a:r>
              <a:rPr lang="en-US" sz="2800" dirty="0">
                <a:latin typeface="Pond Free Me" pitchFamily="2" charset="0"/>
              </a:rPr>
              <a:t> create a list of tasks and activities.</a:t>
            </a:r>
          </a:p>
          <a:p>
            <a:pPr algn="ctr">
              <a:lnSpc>
                <a:spcPct val="90000"/>
              </a:lnSpc>
              <a:spcAft>
                <a:spcPts val="600"/>
              </a:spcAft>
            </a:pPr>
            <a:r>
              <a:rPr lang="en-US" sz="2800" dirty="0">
                <a:latin typeface="Pond Free Me" pitchFamily="2" charset="0"/>
              </a:rPr>
              <a:t>Commit to one activity for 5 minutes.</a:t>
            </a:r>
          </a:p>
          <a:p>
            <a:pPr indent="-228600">
              <a:lnSpc>
                <a:spcPct val="90000"/>
              </a:lnSpc>
              <a:spcAft>
                <a:spcPts val="600"/>
              </a:spcAft>
              <a:buFont typeface="Arial" panose="020B0604020202020204" pitchFamily="34" charset="0"/>
              <a:buChar char="•"/>
            </a:pPr>
            <a:endParaRPr lang="en-US" sz="2000" dirty="0">
              <a:latin typeface="Pond Free Me" pitchFamily="2" charset="0"/>
            </a:endParaRPr>
          </a:p>
          <a:p>
            <a:pPr indent="-228600">
              <a:lnSpc>
                <a:spcPct val="90000"/>
              </a:lnSpc>
              <a:spcAft>
                <a:spcPts val="600"/>
              </a:spcAft>
              <a:buFont typeface="Arial" panose="020B0604020202020204" pitchFamily="34" charset="0"/>
              <a:buChar char="•"/>
            </a:pPr>
            <a:r>
              <a:rPr lang="en-US" sz="2000" dirty="0">
                <a:latin typeface="Pond Free Me" pitchFamily="2" charset="0"/>
              </a:rPr>
              <a:t>*Important: Identify distractions before hand. </a:t>
            </a:r>
          </a:p>
          <a:p>
            <a:pPr indent="-228600">
              <a:lnSpc>
                <a:spcPct val="90000"/>
              </a:lnSpc>
              <a:spcAft>
                <a:spcPts val="600"/>
              </a:spcAft>
              <a:buFont typeface="Arial" panose="020B0604020202020204" pitchFamily="34" charset="0"/>
              <a:buChar char="•"/>
            </a:pPr>
            <a:r>
              <a:rPr lang="en-US" sz="2000" dirty="0">
                <a:latin typeface="Pond Free Me" pitchFamily="2" charset="0"/>
              </a:rPr>
              <a:t>Model language students can say to self (self talk): “There will be time to think about that later, but for the next few minutes I am going to focus on_______.”</a:t>
            </a:r>
          </a:p>
          <a:p>
            <a:pPr indent="-228600">
              <a:lnSpc>
                <a:spcPct val="90000"/>
              </a:lnSpc>
              <a:spcAft>
                <a:spcPts val="600"/>
              </a:spcAft>
              <a:buFont typeface="Arial" panose="020B0604020202020204" pitchFamily="34" charset="0"/>
              <a:buChar char="•"/>
            </a:pPr>
            <a:endParaRPr lang="en-US" sz="2000" dirty="0">
              <a:latin typeface="Pond Free Me" pitchFamily="2" charset="0"/>
            </a:endParaRPr>
          </a:p>
          <a:p>
            <a:pPr indent="-228600">
              <a:lnSpc>
                <a:spcPct val="90000"/>
              </a:lnSpc>
              <a:spcAft>
                <a:spcPts val="600"/>
              </a:spcAft>
              <a:buFont typeface="Arial" panose="020B0604020202020204" pitchFamily="34" charset="0"/>
              <a:buChar char="•"/>
            </a:pPr>
            <a:r>
              <a:rPr lang="en-US" sz="2000" dirty="0">
                <a:latin typeface="Pond Free Me" pitchFamily="2" charset="0"/>
              </a:rPr>
              <a:t>Tip: Use a visual timer like those found at </a:t>
            </a:r>
            <a:r>
              <a:rPr lang="en-US" sz="2000" dirty="0" err="1">
                <a:latin typeface="Pond Free Me" pitchFamily="2" charset="0"/>
              </a:rPr>
              <a:t>timetimer.com</a:t>
            </a:r>
            <a:endParaRPr lang="en-US" sz="2000" dirty="0">
              <a:latin typeface="Pond Free Me" pitchFamily="2" charset="0"/>
            </a:endParaRPr>
          </a:p>
        </p:txBody>
      </p:sp>
      <p:sp>
        <p:nvSpPr>
          <p:cNvPr id="7" name="TextBox 6">
            <a:extLst>
              <a:ext uri="{FF2B5EF4-FFF2-40B4-BE49-F238E27FC236}">
                <a16:creationId xmlns:a16="http://schemas.microsoft.com/office/drawing/2014/main" id="{1A82427E-2CF6-F341-8FE5-8BF5F0AC9786}"/>
              </a:ext>
            </a:extLst>
          </p:cNvPr>
          <p:cNvSpPr txBox="1"/>
          <p:nvPr/>
        </p:nvSpPr>
        <p:spPr>
          <a:xfrm>
            <a:off x="10320670" y="191386"/>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18765806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47C4F38-FE9A-D24F-9535-A41AD84AFFA7}"/>
              </a:ext>
            </a:extLst>
          </p:cNvPr>
          <p:cNvPicPr>
            <a:picLocks noChangeAspect="1"/>
          </p:cNvPicPr>
          <p:nvPr/>
        </p:nvPicPr>
        <p:blipFill rotWithShape="1">
          <a:blip r:embed="rId3"/>
          <a:srcRect t="11508" b="12221"/>
          <a:stretch/>
        </p:blipFill>
        <p:spPr>
          <a:xfrm>
            <a:off x="0" y="499092"/>
            <a:ext cx="12192000" cy="6857990"/>
          </a:xfrm>
          <a:prstGeom prst="rect">
            <a:avLst/>
          </a:prstGeom>
        </p:spPr>
      </p:pic>
      <p:sp>
        <p:nvSpPr>
          <p:cNvPr id="10"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4348C0B8-2F1C-DA4D-AF8F-2698126EEAB8}"/>
              </a:ext>
            </a:extLst>
          </p:cNvPr>
          <p:cNvSpPr>
            <a:spLocks noGrp="1"/>
          </p:cNvSpPr>
          <p:nvPr>
            <p:ph type="title"/>
          </p:nvPr>
        </p:nvSpPr>
        <p:spPr>
          <a:xfrm>
            <a:off x="709448" y="1913950"/>
            <a:ext cx="4204137" cy="1342754"/>
          </a:xfrm>
        </p:spPr>
        <p:txBody>
          <a:bodyPr>
            <a:normAutofit/>
          </a:bodyPr>
          <a:lstStyle/>
          <a:p>
            <a:pPr algn="ctr"/>
            <a:r>
              <a:rPr lang="en-US" sz="3600" dirty="0">
                <a:latin typeface="HelloBigDeal Medium" panose="02000603000000000000" pitchFamily="2" charset="0"/>
                <a:ea typeface="HelloBigDeal Medium" panose="02000603000000000000" pitchFamily="2" charset="0"/>
              </a:rPr>
              <a:t>Strategies for Focus</a:t>
            </a:r>
          </a:p>
        </p:txBody>
      </p:sp>
      <p:cxnSp>
        <p:nvCxnSpPr>
          <p:cNvPr id="15" name="Straight Connector 11">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B560DA7-DCBF-EB4E-BEA6-380B16EC61CB}"/>
              </a:ext>
            </a:extLst>
          </p:cNvPr>
          <p:cNvSpPr>
            <a:spLocks noGrp="1"/>
          </p:cNvSpPr>
          <p:nvPr>
            <p:ph idx="1"/>
          </p:nvPr>
        </p:nvSpPr>
        <p:spPr>
          <a:xfrm>
            <a:off x="525516" y="3417573"/>
            <a:ext cx="4593021" cy="2619839"/>
          </a:xfrm>
        </p:spPr>
        <p:txBody>
          <a:bodyPr anchor="ctr">
            <a:noAutofit/>
          </a:bodyPr>
          <a:lstStyle/>
          <a:p>
            <a:r>
              <a:rPr lang="en-US" sz="3600" dirty="0">
                <a:latin typeface="Pond Free Me" pitchFamily="2" charset="0"/>
              </a:rPr>
              <a:t>Cut a file folder into sections.</a:t>
            </a:r>
          </a:p>
          <a:p>
            <a:r>
              <a:rPr lang="en-US" sz="3600" dirty="0">
                <a:latin typeface="Pond Free Me" pitchFamily="2" charset="0"/>
              </a:rPr>
              <a:t>Open only the section you want them to see and focus on.</a:t>
            </a:r>
          </a:p>
        </p:txBody>
      </p:sp>
      <p:sp>
        <p:nvSpPr>
          <p:cNvPr id="7" name="TextBox 6">
            <a:extLst>
              <a:ext uri="{FF2B5EF4-FFF2-40B4-BE49-F238E27FC236}">
                <a16:creationId xmlns:a16="http://schemas.microsoft.com/office/drawing/2014/main" id="{4EB48023-9270-BD4C-948B-0E56A197F5B5}"/>
              </a:ext>
            </a:extLst>
          </p:cNvPr>
          <p:cNvSpPr txBox="1"/>
          <p:nvPr/>
        </p:nvSpPr>
        <p:spPr>
          <a:xfrm>
            <a:off x="9278680" y="685800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33852672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99AE2756-0FC4-4155-83E7-58AAAB63E75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65689" y="477749"/>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247AB924-1B87-43FC-B7C7-B112D5C51A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78068" y="4633546"/>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348C0B8-2F1C-DA4D-AF8F-2698126EEAB8}"/>
              </a:ext>
            </a:extLst>
          </p:cNvPr>
          <p:cNvSpPr>
            <a:spLocks noGrp="1"/>
          </p:cNvSpPr>
          <p:nvPr>
            <p:ph type="title"/>
          </p:nvPr>
        </p:nvSpPr>
        <p:spPr>
          <a:xfrm>
            <a:off x="527538" y="4756638"/>
            <a:ext cx="11139854" cy="930447"/>
          </a:xfrm>
        </p:spPr>
        <p:txBody>
          <a:bodyPr vert="horz" lIns="91440" tIns="45720" rIns="91440" bIns="45720" rtlCol="0" anchor="b">
            <a:normAutofit/>
          </a:bodyPr>
          <a:lstStyle/>
          <a:p>
            <a:pPr algn="ctr"/>
            <a:r>
              <a:rPr lang="en-US" sz="5400" dirty="0">
                <a:solidFill>
                  <a:srgbClr val="FFFFFF"/>
                </a:solidFill>
                <a:latin typeface="HelloBigDeal Medium" panose="02000603000000000000" pitchFamily="2" charset="0"/>
                <a:ea typeface="HelloBigDeal Medium" panose="02000603000000000000" pitchFamily="2" charset="0"/>
              </a:rPr>
              <a:t>Strategies for Focus</a:t>
            </a:r>
          </a:p>
        </p:txBody>
      </p:sp>
      <p:sp>
        <p:nvSpPr>
          <p:cNvPr id="3" name="Content Placeholder 2">
            <a:extLst>
              <a:ext uri="{FF2B5EF4-FFF2-40B4-BE49-F238E27FC236}">
                <a16:creationId xmlns:a16="http://schemas.microsoft.com/office/drawing/2014/main" id="{DB560DA7-DCBF-EB4E-BEA6-380B16EC61CB}"/>
              </a:ext>
            </a:extLst>
          </p:cNvPr>
          <p:cNvSpPr>
            <a:spLocks noGrp="1"/>
          </p:cNvSpPr>
          <p:nvPr>
            <p:ph idx="1"/>
          </p:nvPr>
        </p:nvSpPr>
        <p:spPr>
          <a:xfrm>
            <a:off x="1339362" y="5815698"/>
            <a:ext cx="9144000" cy="420001"/>
          </a:xfrm>
        </p:spPr>
        <p:txBody>
          <a:bodyPr vert="horz" lIns="91440" tIns="45720" rIns="91440" bIns="45720" rtlCol="0">
            <a:noAutofit/>
          </a:bodyPr>
          <a:lstStyle/>
          <a:p>
            <a:pPr marL="0" indent="0" algn="ctr">
              <a:buNone/>
            </a:pPr>
            <a:r>
              <a:rPr lang="en-US" sz="3600" dirty="0">
                <a:solidFill>
                  <a:srgbClr val="E7E6E6"/>
                </a:solidFill>
                <a:latin typeface="Pond Free Me" pitchFamily="2" charset="0"/>
              </a:rPr>
              <a:t>Change how you give directions.</a:t>
            </a:r>
          </a:p>
        </p:txBody>
      </p:sp>
      <p:pic>
        <p:nvPicPr>
          <p:cNvPr id="8" name="Picture 7" descr="Diagram&#10;&#10;Description automatically generated">
            <a:extLst>
              <a:ext uri="{FF2B5EF4-FFF2-40B4-BE49-F238E27FC236}">
                <a16:creationId xmlns:a16="http://schemas.microsoft.com/office/drawing/2014/main" id="{FD8BEB16-2F5E-794D-ADBF-98F45ECA40A4}"/>
              </a:ext>
            </a:extLst>
          </p:cNvPr>
          <p:cNvPicPr>
            <a:picLocks noChangeAspect="1"/>
          </p:cNvPicPr>
          <p:nvPr/>
        </p:nvPicPr>
        <p:blipFill>
          <a:blip r:embed="rId3"/>
          <a:stretch>
            <a:fillRect/>
          </a:stretch>
        </p:blipFill>
        <p:spPr>
          <a:xfrm>
            <a:off x="320040" y="593745"/>
            <a:ext cx="3425609" cy="3425609"/>
          </a:xfrm>
          <a:prstGeom prst="rect">
            <a:avLst/>
          </a:prstGeom>
        </p:spPr>
      </p:pic>
      <p:pic>
        <p:nvPicPr>
          <p:cNvPr id="11" name="Picture 10" descr="Diagram, text&#10;&#10;Description automatically generated">
            <a:extLst>
              <a:ext uri="{FF2B5EF4-FFF2-40B4-BE49-F238E27FC236}">
                <a16:creationId xmlns:a16="http://schemas.microsoft.com/office/drawing/2014/main" id="{D3AF6273-C011-1C42-AD0E-DFDDAAD3CF17}"/>
              </a:ext>
            </a:extLst>
          </p:cNvPr>
          <p:cNvPicPr>
            <a:picLocks noChangeAspect="1"/>
          </p:cNvPicPr>
          <p:nvPr/>
        </p:nvPicPr>
        <p:blipFill>
          <a:blip r:embed="rId4"/>
          <a:stretch>
            <a:fillRect/>
          </a:stretch>
        </p:blipFill>
        <p:spPr>
          <a:xfrm>
            <a:off x="4385729" y="589887"/>
            <a:ext cx="3433324" cy="3433324"/>
          </a:xfrm>
          <a:prstGeom prst="rect">
            <a:avLst/>
          </a:prstGeom>
        </p:spPr>
      </p:pic>
      <p:cxnSp>
        <p:nvCxnSpPr>
          <p:cNvPr id="20" name="Straight Connector 19">
            <a:extLst>
              <a:ext uri="{FF2B5EF4-FFF2-40B4-BE49-F238E27FC236}">
                <a16:creationId xmlns:a16="http://schemas.microsoft.com/office/drawing/2014/main" id="{818DC98F-4057-4645-B948-F604F39A9CF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53400" y="477749"/>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pic>
        <p:nvPicPr>
          <p:cNvPr id="6" name="Picture 5" descr="Diagram, text&#10;&#10;Description automatically generated">
            <a:extLst>
              <a:ext uri="{FF2B5EF4-FFF2-40B4-BE49-F238E27FC236}">
                <a16:creationId xmlns:a16="http://schemas.microsoft.com/office/drawing/2014/main" id="{E6E5E1BC-5C18-0343-ACAD-5587BD0F1AB9}"/>
              </a:ext>
            </a:extLst>
          </p:cNvPr>
          <p:cNvPicPr>
            <a:picLocks noChangeAspect="1"/>
          </p:cNvPicPr>
          <p:nvPr/>
        </p:nvPicPr>
        <p:blipFill>
          <a:blip r:embed="rId5"/>
          <a:stretch>
            <a:fillRect/>
          </a:stretch>
        </p:blipFill>
        <p:spPr>
          <a:xfrm>
            <a:off x="8449725" y="616905"/>
            <a:ext cx="3423916" cy="3423916"/>
          </a:xfrm>
          <a:prstGeom prst="rect">
            <a:avLst/>
          </a:prstGeom>
        </p:spPr>
      </p:pic>
      <p:cxnSp>
        <p:nvCxnSpPr>
          <p:cNvPr id="22" name="Straight Connector 21">
            <a:extLst>
              <a:ext uri="{FF2B5EF4-FFF2-40B4-BE49-F238E27FC236}">
                <a16:creationId xmlns:a16="http://schemas.microsoft.com/office/drawing/2014/main" id="{DAD2B705-4A9B-408D-AA80-4F41045E09D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09800" y="5738691"/>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BB5BEFB-3D00-B14B-A5F3-0EDA744D053C}"/>
              </a:ext>
            </a:extLst>
          </p:cNvPr>
          <p:cNvSpPr txBox="1"/>
          <p:nvPr/>
        </p:nvSpPr>
        <p:spPr>
          <a:xfrm>
            <a:off x="9831573" y="6642556"/>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24611680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4A5C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Graphical user interface, text, application&#10;&#10;Description automatically generated">
            <a:extLst>
              <a:ext uri="{FF2B5EF4-FFF2-40B4-BE49-F238E27FC236}">
                <a16:creationId xmlns:a16="http://schemas.microsoft.com/office/drawing/2014/main" id="{252BC33F-4993-1344-BA60-81F6F2E7E90B}"/>
              </a:ext>
            </a:extLst>
          </p:cNvPr>
          <p:cNvPicPr>
            <a:picLocks noGrp="1" noChangeAspect="1"/>
          </p:cNvPicPr>
          <p:nvPr>
            <p:ph idx="1"/>
          </p:nvPr>
        </p:nvPicPr>
        <p:blipFill>
          <a:blip r:embed="rId3"/>
          <a:stretch>
            <a:fillRect/>
          </a:stretch>
        </p:blipFill>
        <p:spPr>
          <a:xfrm>
            <a:off x="3291343" y="0"/>
            <a:ext cx="6858000" cy="6858000"/>
          </a:xfrm>
          <a:prstGeom prst="rect">
            <a:avLst/>
          </a:prstGeom>
        </p:spPr>
      </p:pic>
      <p:sp>
        <p:nvSpPr>
          <p:cNvPr id="6" name="TextBox 5">
            <a:extLst>
              <a:ext uri="{FF2B5EF4-FFF2-40B4-BE49-F238E27FC236}">
                <a16:creationId xmlns:a16="http://schemas.microsoft.com/office/drawing/2014/main" id="{85501204-EC94-9E4F-913B-79641FBB0C60}"/>
              </a:ext>
            </a:extLst>
          </p:cNvPr>
          <p:cNvSpPr txBox="1"/>
          <p:nvPr/>
        </p:nvSpPr>
        <p:spPr>
          <a:xfrm>
            <a:off x="10745972" y="6642556"/>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32248217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CC9412DB-5D7C-9549-B8E2-31DAB85EC117}"/>
              </a:ext>
            </a:extLst>
          </p:cNvPr>
          <p:cNvGraphicFramePr>
            <a:graphicFrameLocks noGrp="1"/>
          </p:cNvGraphicFramePr>
          <p:nvPr>
            <p:extLst>
              <p:ext uri="{D42A27DB-BD31-4B8C-83A1-F6EECF244321}">
                <p14:modId xmlns:p14="http://schemas.microsoft.com/office/powerpoint/2010/main" val="3745905657"/>
              </p:ext>
            </p:extLst>
          </p:nvPr>
        </p:nvGraphicFramePr>
        <p:xfrm>
          <a:off x="-943777" y="0"/>
          <a:ext cx="7967088" cy="4351338"/>
        </p:xfrm>
        <a:graphic>
          <a:graphicData uri="http://schemas.openxmlformats.org/drawingml/2006/table">
            <a:tbl>
              <a:tblPr/>
              <a:tblGrid>
                <a:gridCol w="7967088">
                  <a:extLst>
                    <a:ext uri="{9D8B030D-6E8A-4147-A177-3AD203B41FA5}">
                      <a16:colId xmlns:a16="http://schemas.microsoft.com/office/drawing/2014/main" val="3115094901"/>
                    </a:ext>
                  </a:extLst>
                </a:gridCol>
              </a:tblGrid>
              <a:tr h="4351338">
                <a:tc>
                  <a:txBody>
                    <a:bodyPr/>
                    <a:lstStyle/>
                    <a:p>
                      <a:pPr algn="ctr" fontAlgn="ctr"/>
                      <a:endParaRPr lang="en-US" sz="1500" dirty="0">
                        <a:solidFill>
                          <a:srgbClr val="FFFFFF"/>
                        </a:solidFill>
                        <a:effectLst/>
                      </a:endParaRPr>
                    </a:p>
                  </a:txBody>
                  <a:tcPr marL="46646" marR="46646" marT="46646" marB="46646" anchor="ctr">
                    <a:lnL>
                      <a:noFill/>
                    </a:lnL>
                    <a:lnR>
                      <a:noFill/>
                    </a:lnR>
                    <a:lnT>
                      <a:noFill/>
                    </a:lnT>
                    <a:lnB>
                      <a:noFill/>
                    </a:lnB>
                  </a:tcPr>
                </a:tc>
                <a:extLst>
                  <a:ext uri="{0D108BD9-81ED-4DB2-BD59-A6C34878D82A}">
                    <a16:rowId xmlns:a16="http://schemas.microsoft.com/office/drawing/2014/main" val="476992250"/>
                  </a:ext>
                </a:extLst>
              </a:tr>
            </a:tbl>
          </a:graphicData>
        </a:graphic>
      </p:graphicFrame>
      <p:pic>
        <p:nvPicPr>
          <p:cNvPr id="1026" name="Picture 2" descr="Castle, Stole, Padlock, Security, To Back Up, Locked">
            <a:extLst>
              <a:ext uri="{FF2B5EF4-FFF2-40B4-BE49-F238E27FC236}">
                <a16:creationId xmlns:a16="http://schemas.microsoft.com/office/drawing/2014/main" id="{E5BCFE7A-F1F3-4545-BA59-FB4E5200BA6F}"/>
              </a:ext>
            </a:extLst>
          </p:cNvPr>
          <p:cNvPicPr>
            <a:picLocks noChangeAspect="1" noChangeArrowheads="1"/>
          </p:cNvPicPr>
          <p:nvPr/>
        </p:nvPicPr>
        <p:blipFill>
          <a:blip r:embed="rId3">
            <a:alphaModFix amt="9400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965430" y="629268"/>
            <a:ext cx="6586491" cy="1286160"/>
          </a:xfrm>
          <a:prstGeom prst="rect">
            <a:avLst/>
          </a:prstGeom>
        </p:spPr>
        <p:txBody>
          <a:bodyPr vert="horz" lIns="91440" tIns="45720" rIns="91440" bIns="45720" rtlCol="0" anchor="b">
            <a:normAutofit lnSpcReduction="10000"/>
          </a:bodyPr>
          <a:lstStyle/>
          <a:p>
            <a:pPr algn="ctr">
              <a:lnSpc>
                <a:spcPct val="90000"/>
              </a:lnSpc>
              <a:spcBef>
                <a:spcPct val="0"/>
              </a:spcBef>
              <a:spcAft>
                <a:spcPts val="600"/>
              </a:spcAft>
            </a:pPr>
            <a:r>
              <a:rPr lang="en-US" sz="4400" dirty="0">
                <a:latin typeface="HelloBigDeal Medium" panose="02000603000000000000" pitchFamily="2" charset="0"/>
                <a:ea typeface="HelloBigDeal Medium" panose="02000603000000000000" pitchFamily="2" charset="0"/>
                <a:cs typeface="+mj-cs"/>
              </a:rPr>
              <a:t>Strategies for Focus</a:t>
            </a:r>
          </a:p>
        </p:txBody>
      </p:sp>
      <p:sp>
        <p:nvSpPr>
          <p:cNvPr id="10" name="TextBox 9"/>
          <p:cNvSpPr txBox="1"/>
          <p:nvPr/>
        </p:nvSpPr>
        <p:spPr>
          <a:xfrm>
            <a:off x="4965431" y="2438400"/>
            <a:ext cx="6586489" cy="3785419"/>
          </a:xfrm>
          <a:prstGeom prst="rect">
            <a:avLst/>
          </a:prstGeom>
        </p:spPr>
        <p:txBody>
          <a:bodyPr vert="horz" lIns="91440" tIns="45720" rIns="91440" bIns="45720" rtlCol="0">
            <a:normAutofit/>
          </a:bodyPr>
          <a:lstStyle/>
          <a:p>
            <a:pPr>
              <a:lnSpc>
                <a:spcPct val="90000"/>
              </a:lnSpc>
              <a:spcAft>
                <a:spcPts val="600"/>
              </a:spcAft>
            </a:pPr>
            <a:r>
              <a:rPr lang="en-US" sz="2800" u="sng" dirty="0">
                <a:latin typeface="Pond Free Me" pitchFamily="2" charset="0"/>
              </a:rPr>
              <a:t>“Locking up your thoughts” </a:t>
            </a:r>
            <a:endParaRPr lang="en-US" sz="2800" dirty="0">
              <a:latin typeface="Pond Free Me" pitchFamily="2" charset="0"/>
            </a:endParaRPr>
          </a:p>
          <a:p>
            <a:pPr>
              <a:lnSpc>
                <a:spcPct val="90000"/>
              </a:lnSpc>
              <a:spcAft>
                <a:spcPts val="600"/>
              </a:spcAft>
            </a:pPr>
            <a:r>
              <a:rPr lang="en-US" sz="2800" dirty="0">
                <a:latin typeface="Pond Free Me" pitchFamily="2" charset="0"/>
              </a:rPr>
              <a:t>Find a shoe box that will be the “safe.” Students can write down all their thoughts on paper or index cards and then put them in their  “safe” for later.</a:t>
            </a:r>
          </a:p>
          <a:p>
            <a:pPr>
              <a:lnSpc>
                <a:spcPct val="90000"/>
              </a:lnSpc>
              <a:spcAft>
                <a:spcPts val="600"/>
              </a:spcAft>
            </a:pPr>
            <a:endParaRPr lang="en-US" sz="2800" u="sng" dirty="0">
              <a:latin typeface="Pond Free Me" pitchFamily="2" charset="0"/>
            </a:endParaRPr>
          </a:p>
          <a:p>
            <a:pPr>
              <a:lnSpc>
                <a:spcPct val="90000"/>
              </a:lnSpc>
              <a:spcAft>
                <a:spcPts val="600"/>
              </a:spcAft>
            </a:pPr>
            <a:r>
              <a:rPr lang="en-US" sz="2800" dirty="0">
                <a:latin typeface="Pond Free Me" pitchFamily="2" charset="0"/>
              </a:rPr>
              <a:t>*Tip: Give the students a time limit to write or draw all their thoughts. They can “unlock” their “safe” after their work is done.</a:t>
            </a:r>
          </a:p>
        </p:txBody>
      </p:sp>
      <p:cxnSp>
        <p:nvCxnSpPr>
          <p:cNvPr id="15" name="Straight Connector 14">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E6EB0E"/>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2F9B670A-0FF4-A64B-850F-DE0B6A31C7AC}"/>
              </a:ext>
            </a:extLst>
          </p:cNvPr>
          <p:cNvSpPr txBox="1"/>
          <p:nvPr/>
        </p:nvSpPr>
        <p:spPr>
          <a:xfrm>
            <a:off x="10001694" y="644333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11752867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descr="A snail on a rock&#10;&#10;Description automatically generated with medium confidence">
            <a:extLst>
              <a:ext uri="{FF2B5EF4-FFF2-40B4-BE49-F238E27FC236}">
                <a16:creationId xmlns:a16="http://schemas.microsoft.com/office/drawing/2014/main" id="{69BD8AB4-CC60-704F-A268-32E4D20E7AA0}"/>
              </a:ext>
            </a:extLst>
          </p:cNvPr>
          <p:cNvPicPr>
            <a:picLocks noGrp="1" noChangeAspect="1"/>
          </p:cNvPicPr>
          <p:nvPr>
            <p:ph idx="1"/>
          </p:nvPr>
        </p:nvPicPr>
        <p:blipFill rotWithShape="1">
          <a:blip r:embed="rId3"/>
          <a:srcRect r="5882" b="-1"/>
          <a:stretch/>
        </p:blipFill>
        <p:spPr>
          <a:xfrm>
            <a:off x="1" y="10"/>
            <a:ext cx="9669642" cy="6857990"/>
          </a:xfrm>
          <a:prstGeom prst="rect">
            <a:avLst/>
          </a:prstGeom>
        </p:spPr>
      </p:pic>
      <p:sp>
        <p:nvSpPr>
          <p:cNvPr id="12" name="Rectangle 11">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8557A46-CA4E-264A-9E38-8A8F0BDB623D}"/>
              </a:ext>
            </a:extLst>
          </p:cNvPr>
          <p:cNvSpPr>
            <a:spLocks noGrp="1"/>
          </p:cNvSpPr>
          <p:nvPr>
            <p:ph type="title"/>
          </p:nvPr>
        </p:nvSpPr>
        <p:spPr>
          <a:xfrm>
            <a:off x="7531610" y="0"/>
            <a:ext cx="3822189" cy="1899912"/>
          </a:xfrm>
        </p:spPr>
        <p:txBody>
          <a:bodyPr vert="horz" lIns="91440" tIns="45720" rIns="91440" bIns="45720" rtlCol="0" anchor="ctr">
            <a:normAutofit/>
          </a:bodyPr>
          <a:lstStyle/>
          <a:p>
            <a:r>
              <a:rPr lang="en-US" sz="6000" dirty="0">
                <a:latin typeface="HelloBigDeal Medium" panose="02000603000000000000" pitchFamily="2" charset="0"/>
                <a:ea typeface="HelloBigDeal Medium" panose="02000603000000000000" pitchFamily="2" charset="0"/>
              </a:rPr>
              <a:t>Effort</a:t>
            </a:r>
          </a:p>
        </p:txBody>
      </p:sp>
      <p:sp>
        <p:nvSpPr>
          <p:cNvPr id="5" name="TextBox 4">
            <a:extLst>
              <a:ext uri="{FF2B5EF4-FFF2-40B4-BE49-F238E27FC236}">
                <a16:creationId xmlns:a16="http://schemas.microsoft.com/office/drawing/2014/main" id="{9F54F4F7-BBE7-EF4F-A0F2-06778D519562}"/>
              </a:ext>
            </a:extLst>
          </p:cNvPr>
          <p:cNvSpPr txBox="1"/>
          <p:nvPr/>
        </p:nvSpPr>
        <p:spPr>
          <a:xfrm>
            <a:off x="7270595" y="1739590"/>
            <a:ext cx="4921405" cy="5118410"/>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800" dirty="0">
                <a:latin typeface="Pond Free Me" pitchFamily="2" charset="0"/>
              </a:rPr>
              <a:t>They may struggle with:</a:t>
            </a:r>
          </a:p>
          <a:p>
            <a:pPr lvl="1" indent="-228600">
              <a:lnSpc>
                <a:spcPct val="90000"/>
              </a:lnSpc>
              <a:spcAft>
                <a:spcPts val="600"/>
              </a:spcAft>
              <a:buFont typeface="Arial" panose="020B0604020202020204" pitchFamily="34" charset="0"/>
              <a:buChar char="•"/>
            </a:pPr>
            <a:r>
              <a:rPr lang="en-US" sz="2800" dirty="0">
                <a:latin typeface="Pond Free Me" pitchFamily="2" charset="0"/>
              </a:rPr>
              <a:t>Processing speed</a:t>
            </a:r>
          </a:p>
          <a:p>
            <a:pPr lvl="1" indent="-228600">
              <a:lnSpc>
                <a:spcPct val="90000"/>
              </a:lnSpc>
              <a:spcAft>
                <a:spcPts val="600"/>
              </a:spcAft>
              <a:buFont typeface="Arial" panose="020B0604020202020204" pitchFamily="34" charset="0"/>
              <a:buChar char="•"/>
            </a:pPr>
            <a:r>
              <a:rPr lang="en-US" sz="2800" dirty="0">
                <a:latin typeface="Pond Free Me" pitchFamily="2" charset="0"/>
              </a:rPr>
              <a:t>Being alert</a:t>
            </a:r>
          </a:p>
          <a:p>
            <a:pPr lvl="1" indent="-228600">
              <a:lnSpc>
                <a:spcPct val="90000"/>
              </a:lnSpc>
              <a:spcAft>
                <a:spcPts val="600"/>
              </a:spcAft>
              <a:buFont typeface="Arial" panose="020B0604020202020204" pitchFamily="34" charset="0"/>
              <a:buChar char="•"/>
            </a:pPr>
            <a:r>
              <a:rPr lang="en-US" sz="2800" dirty="0">
                <a:latin typeface="Pond Free Me" pitchFamily="2" charset="0"/>
              </a:rPr>
              <a:t>Sustained effort</a:t>
            </a:r>
          </a:p>
          <a:p>
            <a:pPr lvl="1" indent="-228600">
              <a:lnSpc>
                <a:spcPct val="90000"/>
              </a:lnSpc>
              <a:spcAft>
                <a:spcPts val="600"/>
              </a:spcAft>
              <a:buFont typeface="Arial" panose="020B0604020202020204" pitchFamily="34" charset="0"/>
              <a:buChar char="•"/>
            </a:pPr>
            <a:r>
              <a:rPr lang="en-US" sz="2800" dirty="0">
                <a:latin typeface="Pond Free Me" pitchFamily="2" charset="0"/>
              </a:rPr>
              <a:t>Long term projects</a:t>
            </a:r>
          </a:p>
          <a:p>
            <a:pPr lvl="1" indent="-228600">
              <a:lnSpc>
                <a:spcPct val="90000"/>
              </a:lnSpc>
              <a:spcAft>
                <a:spcPts val="600"/>
              </a:spcAft>
              <a:buFont typeface="Arial" panose="020B0604020202020204" pitchFamily="34" charset="0"/>
              <a:buChar char="•"/>
            </a:pPr>
            <a:r>
              <a:rPr lang="en-US" sz="2800" dirty="0">
                <a:latin typeface="Pond Free Me" pitchFamily="2" charset="0"/>
              </a:rPr>
              <a:t>Activities that longer periods of time, like writing projects</a:t>
            </a:r>
          </a:p>
          <a:p>
            <a:pPr lvl="1" indent="-228600">
              <a:lnSpc>
                <a:spcPct val="90000"/>
              </a:lnSpc>
              <a:spcAft>
                <a:spcPts val="600"/>
              </a:spcAft>
              <a:buFont typeface="Arial" panose="020B0604020202020204" pitchFamily="34" charset="0"/>
              <a:buChar char="•"/>
            </a:pPr>
            <a:r>
              <a:rPr lang="en-US" sz="2800" dirty="0">
                <a:latin typeface="Pond Free Me" pitchFamily="2" charset="0"/>
              </a:rPr>
              <a:t>Regulating sleep </a:t>
            </a:r>
          </a:p>
          <a:p>
            <a:pPr lvl="1" indent="-228600">
              <a:lnSpc>
                <a:spcPct val="90000"/>
              </a:lnSpc>
              <a:spcAft>
                <a:spcPts val="600"/>
              </a:spcAft>
              <a:buFont typeface="Arial" panose="020B0604020202020204" pitchFamily="34" charset="0"/>
              <a:buChar char="•"/>
            </a:pPr>
            <a:r>
              <a:rPr lang="en-US" sz="2800" dirty="0">
                <a:latin typeface="Pond Free Me" pitchFamily="2" charset="0"/>
              </a:rPr>
              <a:t>Shutting off their thoughts</a:t>
            </a:r>
          </a:p>
          <a:p>
            <a:pPr lvl="1" indent="-228600">
              <a:lnSpc>
                <a:spcPct val="90000"/>
              </a:lnSpc>
              <a:spcAft>
                <a:spcPts val="600"/>
              </a:spcAft>
              <a:buFont typeface="Arial" panose="020B0604020202020204" pitchFamily="34" charset="0"/>
              <a:buChar char="•"/>
            </a:pPr>
            <a:r>
              <a:rPr lang="en-US" sz="2800" dirty="0">
                <a:latin typeface="Pond Free Me" pitchFamily="2" charset="0"/>
              </a:rPr>
              <a:t>Getting up in the morning</a:t>
            </a:r>
          </a:p>
        </p:txBody>
      </p:sp>
      <p:sp>
        <p:nvSpPr>
          <p:cNvPr id="7" name="TextBox 6">
            <a:extLst>
              <a:ext uri="{FF2B5EF4-FFF2-40B4-BE49-F238E27FC236}">
                <a16:creationId xmlns:a16="http://schemas.microsoft.com/office/drawing/2014/main" id="{D7E57182-2FBA-504D-8E8D-704F02709DAA}"/>
              </a:ext>
            </a:extLst>
          </p:cNvPr>
          <p:cNvSpPr txBox="1"/>
          <p:nvPr/>
        </p:nvSpPr>
        <p:spPr>
          <a:xfrm>
            <a:off x="10001694" y="644333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41444372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E52985E-2553-471E-82AA-5ED7A32989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3308" y="352931"/>
            <a:ext cx="11438793" cy="1844256"/>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p:cNvSpPr txBox="1"/>
          <p:nvPr/>
        </p:nvSpPr>
        <p:spPr>
          <a:xfrm>
            <a:off x="649270" y="506727"/>
            <a:ext cx="3885141" cy="1526741"/>
          </a:xfrm>
          <a:prstGeom prst="rect">
            <a:avLst/>
          </a:prstGeom>
        </p:spPr>
        <p:txBody>
          <a:bodyPr vert="horz" lIns="91440" tIns="45720" rIns="91440" bIns="45720" rtlCol="0" anchor="ctr">
            <a:normAutofit/>
          </a:bodyPr>
          <a:lstStyle/>
          <a:p>
            <a:pPr algn="r">
              <a:lnSpc>
                <a:spcPct val="90000"/>
              </a:lnSpc>
              <a:spcBef>
                <a:spcPct val="0"/>
              </a:spcBef>
              <a:spcAft>
                <a:spcPts val="600"/>
              </a:spcAft>
            </a:pPr>
            <a:r>
              <a:rPr lang="en-US" sz="3000" dirty="0">
                <a:solidFill>
                  <a:schemeClr val="bg1"/>
                </a:solidFill>
                <a:latin typeface="HelloBigDeal Medium" panose="02000603000000000000" pitchFamily="2" charset="0"/>
                <a:ea typeface="HelloBigDeal Medium" panose="02000603000000000000" pitchFamily="2" charset="0"/>
                <a:cs typeface="+mj-cs"/>
              </a:rPr>
              <a:t>Strategies for Effort</a:t>
            </a:r>
          </a:p>
        </p:txBody>
      </p:sp>
      <p:cxnSp>
        <p:nvCxnSpPr>
          <p:cNvPr id="17" name="Straight Connector 16">
            <a:extLst>
              <a:ext uri="{FF2B5EF4-FFF2-40B4-BE49-F238E27FC236}">
                <a16:creationId xmlns:a16="http://schemas.microsoft.com/office/drawing/2014/main" id="{DAE3ABC6-4042-4293-A7DF-F01181363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739873" y="580963"/>
            <a:ext cx="0" cy="1371600"/>
          </a:xfrm>
          <a:prstGeom prst="line">
            <a:avLst/>
          </a:prstGeom>
          <a:ln w="19050">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945336" y="506727"/>
            <a:ext cx="6609921" cy="1526741"/>
          </a:xfrm>
          <a:prstGeom prst="rect">
            <a:avLst/>
          </a:prstGeom>
        </p:spPr>
        <p:txBody>
          <a:bodyPr vert="horz" lIns="91440" tIns="45720" rIns="91440" bIns="45720" rtlCol="0" anchor="ctr">
            <a:normAutofit fontScale="92500" lnSpcReduction="20000"/>
          </a:bodyPr>
          <a:lstStyle/>
          <a:p>
            <a:pPr>
              <a:lnSpc>
                <a:spcPct val="90000"/>
              </a:lnSpc>
              <a:spcAft>
                <a:spcPts val="600"/>
              </a:spcAft>
            </a:pPr>
            <a:r>
              <a:rPr lang="en-US" sz="1700" u="sng" dirty="0">
                <a:solidFill>
                  <a:schemeClr val="bg1"/>
                </a:solidFill>
                <a:latin typeface="Pond Free Me" pitchFamily="2" charset="0"/>
              </a:rPr>
              <a:t>Stamina Chart: </a:t>
            </a:r>
            <a:r>
              <a:rPr lang="en-US" sz="1700" dirty="0">
                <a:solidFill>
                  <a:schemeClr val="bg1"/>
                </a:solidFill>
                <a:latin typeface="Pond Free Me" pitchFamily="2" charset="0"/>
              </a:rPr>
              <a:t>See how long a student can engage in an activity. </a:t>
            </a:r>
          </a:p>
          <a:p>
            <a:pPr>
              <a:lnSpc>
                <a:spcPct val="90000"/>
              </a:lnSpc>
              <a:spcAft>
                <a:spcPts val="600"/>
              </a:spcAft>
            </a:pPr>
            <a:r>
              <a:rPr lang="en-US" sz="1700" dirty="0">
                <a:solidFill>
                  <a:schemeClr val="bg1"/>
                </a:solidFill>
                <a:latin typeface="Pond Free Me" pitchFamily="2" charset="0"/>
              </a:rPr>
              <a:t>Create a chart of how long the student was able to attend to a task.</a:t>
            </a:r>
          </a:p>
          <a:p>
            <a:pPr>
              <a:lnSpc>
                <a:spcPct val="90000"/>
              </a:lnSpc>
              <a:spcAft>
                <a:spcPts val="600"/>
              </a:spcAft>
            </a:pPr>
            <a:r>
              <a:rPr lang="en-US" sz="1700" dirty="0">
                <a:solidFill>
                  <a:schemeClr val="bg1"/>
                </a:solidFill>
                <a:latin typeface="Pond Free Me" pitchFamily="2" charset="0"/>
              </a:rPr>
              <a:t>Take a break and try again. </a:t>
            </a:r>
          </a:p>
          <a:p>
            <a:pPr>
              <a:lnSpc>
                <a:spcPct val="90000"/>
              </a:lnSpc>
              <a:spcAft>
                <a:spcPts val="600"/>
              </a:spcAft>
            </a:pPr>
            <a:r>
              <a:rPr lang="en-US" sz="1700" dirty="0">
                <a:solidFill>
                  <a:schemeClr val="bg1"/>
                </a:solidFill>
                <a:latin typeface="Pond Free Me" pitchFamily="2" charset="0"/>
              </a:rPr>
              <a:t>Keep a visual chart of how long they were able to attend.  </a:t>
            </a:r>
          </a:p>
          <a:p>
            <a:pPr>
              <a:lnSpc>
                <a:spcPct val="90000"/>
              </a:lnSpc>
              <a:spcAft>
                <a:spcPts val="600"/>
              </a:spcAft>
            </a:pPr>
            <a:endParaRPr lang="en-US" sz="1700" u="sng" dirty="0">
              <a:solidFill>
                <a:schemeClr val="bg1"/>
              </a:solidFill>
              <a:latin typeface="Pond Free Me" pitchFamily="2" charset="0"/>
            </a:endParaRPr>
          </a:p>
          <a:p>
            <a:pPr>
              <a:lnSpc>
                <a:spcPct val="90000"/>
              </a:lnSpc>
              <a:spcAft>
                <a:spcPts val="600"/>
              </a:spcAft>
            </a:pPr>
            <a:r>
              <a:rPr lang="en-US" sz="1700" dirty="0">
                <a:solidFill>
                  <a:schemeClr val="bg1"/>
                </a:solidFill>
                <a:latin typeface="Pond Free Me" pitchFamily="2" charset="0"/>
              </a:rPr>
              <a:t>*Tip: Encourage them to try for “1 more minute” and beat their last time</a:t>
            </a:r>
            <a:r>
              <a:rPr lang="en-US" sz="1200" dirty="0">
                <a:solidFill>
                  <a:schemeClr val="bg1"/>
                </a:solidFill>
                <a:latin typeface="Pond Free Me" pitchFamily="2" charset="0"/>
              </a:rPr>
              <a:t>. </a:t>
            </a:r>
          </a:p>
        </p:txBody>
      </p:sp>
      <p:pic>
        <p:nvPicPr>
          <p:cNvPr id="5" name="Picture 4">
            <a:extLst>
              <a:ext uri="{FF2B5EF4-FFF2-40B4-BE49-F238E27FC236}">
                <a16:creationId xmlns:a16="http://schemas.microsoft.com/office/drawing/2014/main" id="{A3F9F7B2-FFBB-F440-9A3B-FD70712807EA}"/>
              </a:ext>
            </a:extLst>
          </p:cNvPr>
          <p:cNvPicPr>
            <a:picLocks noChangeAspect="1"/>
          </p:cNvPicPr>
          <p:nvPr/>
        </p:nvPicPr>
        <p:blipFill>
          <a:blip r:embed="rId3"/>
          <a:stretch>
            <a:fillRect/>
          </a:stretch>
        </p:blipFill>
        <p:spPr>
          <a:xfrm>
            <a:off x="1" y="2261501"/>
            <a:ext cx="6559942" cy="4596500"/>
          </a:xfrm>
          <a:prstGeom prst="rect">
            <a:avLst/>
          </a:prstGeom>
        </p:spPr>
      </p:pic>
      <p:graphicFrame>
        <p:nvGraphicFramePr>
          <p:cNvPr id="4" name="Table 3"/>
          <p:cNvGraphicFramePr>
            <a:graphicFrameLocks noGrp="1"/>
          </p:cNvGraphicFramePr>
          <p:nvPr>
            <p:extLst>
              <p:ext uri="{D42A27DB-BD31-4B8C-83A1-F6EECF244321}">
                <p14:modId xmlns:p14="http://schemas.microsoft.com/office/powerpoint/2010/main" val="414719667"/>
              </p:ext>
            </p:extLst>
          </p:nvPr>
        </p:nvGraphicFramePr>
        <p:xfrm>
          <a:off x="6998354" y="2872708"/>
          <a:ext cx="4930542" cy="3109722"/>
        </p:xfrm>
        <a:graphic>
          <a:graphicData uri="http://schemas.openxmlformats.org/drawingml/2006/table">
            <a:tbl>
              <a:tblPr firstRow="1" bandRow="1">
                <a:noFill/>
                <a:tableStyleId>{5C22544A-7EE6-4342-B048-85BDC9FD1C3A}</a:tableStyleId>
              </a:tblPr>
              <a:tblGrid>
                <a:gridCol w="750016">
                  <a:extLst>
                    <a:ext uri="{9D8B030D-6E8A-4147-A177-3AD203B41FA5}">
                      <a16:colId xmlns:a16="http://schemas.microsoft.com/office/drawing/2014/main" val="20000"/>
                    </a:ext>
                  </a:extLst>
                </a:gridCol>
                <a:gridCol w="1789035">
                  <a:extLst>
                    <a:ext uri="{9D8B030D-6E8A-4147-A177-3AD203B41FA5}">
                      <a16:colId xmlns:a16="http://schemas.microsoft.com/office/drawing/2014/main" val="20001"/>
                    </a:ext>
                  </a:extLst>
                </a:gridCol>
                <a:gridCol w="2391491">
                  <a:extLst>
                    <a:ext uri="{9D8B030D-6E8A-4147-A177-3AD203B41FA5}">
                      <a16:colId xmlns:a16="http://schemas.microsoft.com/office/drawing/2014/main" val="20002"/>
                    </a:ext>
                  </a:extLst>
                </a:gridCol>
              </a:tblGrid>
              <a:tr h="1148334">
                <a:tc>
                  <a:txBody>
                    <a:bodyPr/>
                    <a:lstStyle/>
                    <a:p>
                      <a:endParaRPr lang="en-US" sz="4400" b="0" cap="none" spc="0">
                        <a:solidFill>
                          <a:schemeClr val="tx1"/>
                        </a:solidFill>
                        <a:latin typeface="Pond Free Me" charset="0"/>
                        <a:ea typeface="Pond Free Me" charset="0"/>
                        <a:cs typeface="Pond Free Me" charset="0"/>
                      </a:endParaRPr>
                    </a:p>
                  </a:txBody>
                  <a:tcPr marL="125730" marR="125730" marT="125730" marB="251460" anchor="b">
                    <a:lnL w="12700" cmpd="sng">
                      <a:noFill/>
                    </a:lnL>
                    <a:lnR w="12700" cmpd="sng">
                      <a:noFill/>
                    </a:lnR>
                    <a:lnT w="9525" cap="flat" cmpd="sng" algn="ctr">
                      <a:noFill/>
                      <a:prstDash val="solid"/>
                    </a:lnT>
                    <a:lnB w="38100" cmpd="sng">
                      <a:noFill/>
                    </a:lnB>
                    <a:noFill/>
                  </a:tcPr>
                </a:tc>
                <a:tc>
                  <a:txBody>
                    <a:bodyPr/>
                    <a:lstStyle/>
                    <a:p>
                      <a:r>
                        <a:rPr lang="en-US" sz="4400" b="0" cap="none" spc="0">
                          <a:solidFill>
                            <a:schemeClr val="tx1"/>
                          </a:solidFill>
                          <a:latin typeface="Pond Free Me" charset="0"/>
                          <a:ea typeface="Pond Free Me" charset="0"/>
                          <a:cs typeface="Pond Free Me" charset="0"/>
                        </a:rPr>
                        <a:t>Math</a:t>
                      </a:r>
                    </a:p>
                  </a:txBody>
                  <a:tcPr marL="125730" marR="125730" marT="125730" marB="251460" anchor="b">
                    <a:lnL w="12700" cmpd="sng">
                      <a:noFill/>
                    </a:lnL>
                    <a:lnR w="12700" cmpd="sng">
                      <a:noFill/>
                    </a:lnR>
                    <a:lnT w="9525" cap="flat" cmpd="sng" algn="ctr">
                      <a:noFill/>
                      <a:prstDash val="solid"/>
                    </a:lnT>
                    <a:lnB w="38100" cmpd="sng">
                      <a:noFill/>
                    </a:lnB>
                    <a:noFill/>
                  </a:tcPr>
                </a:tc>
                <a:tc>
                  <a:txBody>
                    <a:bodyPr/>
                    <a:lstStyle/>
                    <a:p>
                      <a:r>
                        <a:rPr lang="en-US" sz="4400" b="0" cap="none" spc="0">
                          <a:solidFill>
                            <a:schemeClr val="tx1"/>
                          </a:solidFill>
                          <a:latin typeface="Pond Free Me" charset="0"/>
                          <a:ea typeface="Pond Free Me" charset="0"/>
                          <a:cs typeface="Pond Free Me" charset="0"/>
                        </a:rPr>
                        <a:t>Reading</a:t>
                      </a:r>
                    </a:p>
                  </a:txBody>
                  <a:tcPr marL="125730" marR="125730" marT="125730" marB="251460" anchor="b">
                    <a:lnL w="12700" cmpd="sng">
                      <a:noFill/>
                    </a:lnL>
                    <a:lnR w="12700" cmpd="sng">
                      <a:noFill/>
                    </a:lnR>
                    <a:lnT w="9525" cap="flat" cmpd="sng" algn="ctr">
                      <a:noFill/>
                      <a:prstDash val="solid"/>
                    </a:lnT>
                    <a:lnB w="38100" cmpd="sng">
                      <a:noFill/>
                    </a:lnB>
                    <a:noFill/>
                  </a:tcPr>
                </a:tc>
                <a:extLst>
                  <a:ext uri="{0D108BD9-81ED-4DB2-BD59-A6C34878D82A}">
                    <a16:rowId xmlns:a16="http://schemas.microsoft.com/office/drawing/2014/main" val="10000"/>
                  </a:ext>
                </a:extLst>
              </a:tr>
              <a:tr h="980694">
                <a:tc>
                  <a:txBody>
                    <a:bodyPr/>
                    <a:lstStyle/>
                    <a:p>
                      <a:r>
                        <a:rPr lang="en-US" sz="3300" cap="none" spc="0">
                          <a:solidFill>
                            <a:schemeClr val="tx1"/>
                          </a:solidFill>
                          <a:latin typeface="Pond Free Me" charset="0"/>
                          <a:ea typeface="Pond Free Me" charset="0"/>
                          <a:cs typeface="Pond Free Me" charset="0"/>
                        </a:rPr>
                        <a:t>1</a:t>
                      </a:r>
                    </a:p>
                  </a:txBody>
                  <a:tcPr marL="125730" marR="125730" marT="125730" marB="251460">
                    <a:lnL w="12700" cmpd="sng">
                      <a:noFill/>
                      <a:prstDash val="solid"/>
                    </a:lnL>
                    <a:lnR w="12700" cmpd="sng">
                      <a:noFill/>
                      <a:prstDash val="solid"/>
                    </a:lnR>
                    <a:lnT w="38100" cmpd="sng">
                      <a:noFill/>
                    </a:lnT>
                    <a:lnB w="12700" cap="flat" cmpd="sng" algn="ctr">
                      <a:solidFill>
                        <a:schemeClr val="accent1"/>
                      </a:solidFill>
                      <a:prstDash val="solid"/>
                    </a:lnB>
                    <a:noFill/>
                  </a:tcPr>
                </a:tc>
                <a:tc>
                  <a:txBody>
                    <a:bodyPr/>
                    <a:lstStyle/>
                    <a:p>
                      <a:r>
                        <a:rPr lang="en-US" sz="3300" cap="none" spc="0">
                          <a:solidFill>
                            <a:schemeClr val="tx1"/>
                          </a:solidFill>
                          <a:latin typeface="Pond Free Me" charset="0"/>
                          <a:ea typeface="Pond Free Me" charset="0"/>
                          <a:cs typeface="Pond Free Me" charset="0"/>
                        </a:rPr>
                        <a:t>3 min</a:t>
                      </a:r>
                    </a:p>
                  </a:txBody>
                  <a:tcPr marL="125730" marR="125730" marT="125730" marB="251460">
                    <a:lnL w="12700" cmpd="sng">
                      <a:noFill/>
                      <a:prstDash val="solid"/>
                    </a:lnL>
                    <a:lnR w="12700" cmpd="sng">
                      <a:noFill/>
                      <a:prstDash val="solid"/>
                    </a:lnR>
                    <a:lnT w="38100" cmpd="sng">
                      <a:noFill/>
                    </a:lnT>
                    <a:lnB w="12700" cap="flat" cmpd="sng" algn="ctr">
                      <a:solidFill>
                        <a:schemeClr val="accent1"/>
                      </a:solidFill>
                      <a:prstDash val="solid"/>
                    </a:lnB>
                    <a:noFill/>
                  </a:tcPr>
                </a:tc>
                <a:tc>
                  <a:txBody>
                    <a:bodyPr/>
                    <a:lstStyle/>
                    <a:p>
                      <a:r>
                        <a:rPr lang="en-US" sz="3300" cap="none" spc="0">
                          <a:solidFill>
                            <a:schemeClr val="tx1"/>
                          </a:solidFill>
                          <a:latin typeface="Pond Free Me" charset="0"/>
                          <a:ea typeface="Pond Free Me" charset="0"/>
                          <a:cs typeface="Pond Free Me" charset="0"/>
                        </a:rPr>
                        <a:t>5 min</a:t>
                      </a:r>
                    </a:p>
                  </a:txBody>
                  <a:tcPr marL="125730" marR="125730" marT="125730" marB="251460">
                    <a:lnL w="12700" cmpd="sng">
                      <a:noFill/>
                      <a:prstDash val="solid"/>
                    </a:lnL>
                    <a:lnR w="12700" cmpd="sng">
                      <a:noFill/>
                      <a:prstDash val="solid"/>
                    </a:lnR>
                    <a:lnT w="38100" cmpd="sng">
                      <a:noFill/>
                    </a:lnT>
                    <a:lnB w="12700" cap="flat" cmpd="sng" algn="ctr">
                      <a:solidFill>
                        <a:schemeClr val="accent1"/>
                      </a:solidFill>
                      <a:prstDash val="solid"/>
                    </a:lnB>
                    <a:noFill/>
                  </a:tcPr>
                </a:tc>
                <a:extLst>
                  <a:ext uri="{0D108BD9-81ED-4DB2-BD59-A6C34878D82A}">
                    <a16:rowId xmlns:a16="http://schemas.microsoft.com/office/drawing/2014/main" val="10001"/>
                  </a:ext>
                </a:extLst>
              </a:tr>
              <a:tr h="980694">
                <a:tc>
                  <a:txBody>
                    <a:bodyPr/>
                    <a:lstStyle/>
                    <a:p>
                      <a:r>
                        <a:rPr lang="en-US" sz="3300" cap="none" spc="0">
                          <a:solidFill>
                            <a:schemeClr val="tx1"/>
                          </a:solidFill>
                          <a:latin typeface="Pond Free Me" charset="0"/>
                          <a:ea typeface="Pond Free Me" charset="0"/>
                          <a:cs typeface="Pond Free Me" charset="0"/>
                        </a:rPr>
                        <a:t>2</a:t>
                      </a:r>
                    </a:p>
                  </a:txBody>
                  <a:tcPr marL="125730" marR="125730" marT="125730" marB="251460">
                    <a:lnL w="12700" cmpd="sng">
                      <a:noFill/>
                      <a:prstDash val="solid"/>
                    </a:lnL>
                    <a:lnR w="12700" cmpd="sng">
                      <a:noFill/>
                      <a:prstDash val="solid"/>
                    </a:lnR>
                    <a:lnT w="12700" cap="flat" cmpd="sng" algn="ctr">
                      <a:solidFill>
                        <a:schemeClr val="accent1"/>
                      </a:solidFill>
                      <a:prstDash val="solid"/>
                    </a:lnT>
                    <a:lnB w="12700" cmpd="sng">
                      <a:noFill/>
                      <a:prstDash val="solid"/>
                    </a:lnB>
                    <a:solidFill>
                      <a:schemeClr val="bg1">
                        <a:lumMod val="95000"/>
                      </a:schemeClr>
                    </a:solidFill>
                  </a:tcPr>
                </a:tc>
                <a:tc>
                  <a:txBody>
                    <a:bodyPr/>
                    <a:lstStyle/>
                    <a:p>
                      <a:r>
                        <a:rPr lang="en-US" sz="3300" cap="none" spc="0" dirty="0">
                          <a:solidFill>
                            <a:schemeClr val="tx1"/>
                          </a:solidFill>
                          <a:latin typeface="Pond Free Me" charset="0"/>
                          <a:ea typeface="Pond Free Me" charset="0"/>
                          <a:cs typeface="Pond Free Me" charset="0"/>
                        </a:rPr>
                        <a:t>5 min</a:t>
                      </a:r>
                    </a:p>
                  </a:txBody>
                  <a:tcPr marL="125730" marR="125730" marT="125730" marB="251460">
                    <a:lnL w="12700" cmpd="sng">
                      <a:noFill/>
                      <a:prstDash val="solid"/>
                    </a:lnL>
                    <a:lnR w="12700" cmpd="sng">
                      <a:noFill/>
                      <a:prstDash val="solid"/>
                    </a:lnR>
                    <a:lnT w="12700" cap="flat" cmpd="sng" algn="ctr">
                      <a:solidFill>
                        <a:schemeClr val="accent1"/>
                      </a:solidFill>
                      <a:prstDash val="solid"/>
                    </a:lnT>
                    <a:lnB w="12700" cmpd="sng">
                      <a:noFill/>
                      <a:prstDash val="solid"/>
                    </a:lnB>
                    <a:solidFill>
                      <a:schemeClr val="bg1">
                        <a:lumMod val="95000"/>
                      </a:schemeClr>
                    </a:solidFill>
                  </a:tcPr>
                </a:tc>
                <a:tc>
                  <a:txBody>
                    <a:bodyPr/>
                    <a:lstStyle/>
                    <a:p>
                      <a:r>
                        <a:rPr lang="en-US" sz="3300" cap="none" spc="0" dirty="0">
                          <a:solidFill>
                            <a:schemeClr val="tx1"/>
                          </a:solidFill>
                          <a:latin typeface="Pond Free Me" charset="0"/>
                          <a:ea typeface="Pond Free Me" charset="0"/>
                          <a:cs typeface="Pond Free Me" charset="0"/>
                        </a:rPr>
                        <a:t>7 min</a:t>
                      </a:r>
                    </a:p>
                  </a:txBody>
                  <a:tcPr marL="125730" marR="125730" marT="125730" marB="251460">
                    <a:lnL w="12700" cmpd="sng">
                      <a:noFill/>
                      <a:prstDash val="solid"/>
                    </a:lnL>
                    <a:lnR w="12700" cmpd="sng">
                      <a:noFill/>
                      <a:prstDash val="solid"/>
                    </a:lnR>
                    <a:lnT w="12700" cap="flat" cmpd="sng" algn="ctr">
                      <a:solidFill>
                        <a:schemeClr val="accent1"/>
                      </a:solidFill>
                      <a:prstDash val="solid"/>
                    </a:lnT>
                    <a:lnB w="12700" cmpd="sng">
                      <a:noFill/>
                      <a:prstDash val="solid"/>
                    </a:lnB>
                    <a:solidFill>
                      <a:schemeClr val="bg1">
                        <a:lumMod val="95000"/>
                      </a:schemeClr>
                    </a:solidFill>
                  </a:tcPr>
                </a:tc>
                <a:extLst>
                  <a:ext uri="{0D108BD9-81ED-4DB2-BD59-A6C34878D82A}">
                    <a16:rowId xmlns:a16="http://schemas.microsoft.com/office/drawing/2014/main" val="10002"/>
                  </a:ext>
                </a:extLst>
              </a:tr>
            </a:tbl>
          </a:graphicData>
        </a:graphic>
      </p:graphicFrame>
      <p:sp>
        <p:nvSpPr>
          <p:cNvPr id="8" name="TextBox 7">
            <a:extLst>
              <a:ext uri="{FF2B5EF4-FFF2-40B4-BE49-F238E27FC236}">
                <a16:creationId xmlns:a16="http://schemas.microsoft.com/office/drawing/2014/main" id="{1407CEA7-918A-1F4F-B972-70FA93A4AC77}"/>
              </a:ext>
            </a:extLst>
          </p:cNvPr>
          <p:cNvSpPr txBox="1"/>
          <p:nvPr/>
        </p:nvSpPr>
        <p:spPr>
          <a:xfrm>
            <a:off x="10001694" y="644333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773628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782" y="0"/>
            <a:ext cx="7421217"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7320466" y="609600"/>
            <a:ext cx="4140014" cy="1330839"/>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4400" dirty="0">
                <a:latin typeface="HelloBigDeal Medium" panose="02000603000000000000" pitchFamily="2" charset="0"/>
                <a:ea typeface="HelloBigDeal Medium" panose="02000603000000000000" pitchFamily="2" charset="0"/>
                <a:cs typeface="+mj-cs"/>
              </a:rPr>
              <a:t>Strategies for Effort</a:t>
            </a:r>
          </a:p>
        </p:txBody>
      </p:sp>
      <p:pic>
        <p:nvPicPr>
          <p:cNvPr id="3" name="Picture 2">
            <a:extLst>
              <a:ext uri="{FF2B5EF4-FFF2-40B4-BE49-F238E27FC236}">
                <a16:creationId xmlns:a16="http://schemas.microsoft.com/office/drawing/2014/main" id="{E9AC5325-DCEB-464B-9FAA-821EDEA6522F}"/>
              </a:ext>
            </a:extLst>
          </p:cNvPr>
          <p:cNvPicPr>
            <a:picLocks noChangeAspect="1"/>
          </p:cNvPicPr>
          <p:nvPr/>
        </p:nvPicPr>
        <p:blipFill rotWithShape="1">
          <a:blip r:embed="rId3"/>
          <a:srcRect l="15661" r="17416"/>
          <a:stretch/>
        </p:blipFill>
        <p:spPr>
          <a:xfrm>
            <a:off x="20" y="10"/>
            <a:ext cx="6901711" cy="685799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10" name="TextBox 9"/>
          <p:cNvSpPr txBox="1"/>
          <p:nvPr/>
        </p:nvSpPr>
        <p:spPr>
          <a:xfrm>
            <a:off x="6972928" y="2339814"/>
            <a:ext cx="4835089" cy="3908586"/>
          </a:xfrm>
          <a:prstGeom prst="rect">
            <a:avLst/>
          </a:prstGeom>
        </p:spPr>
        <p:txBody>
          <a:bodyPr vert="horz" lIns="91440" tIns="45720" rIns="91440" bIns="45720" rtlCol="0">
            <a:normAutofit fontScale="92500" lnSpcReduction="10000"/>
          </a:bodyPr>
          <a:lstStyle/>
          <a:p>
            <a:pPr>
              <a:lnSpc>
                <a:spcPct val="90000"/>
              </a:lnSpc>
              <a:spcAft>
                <a:spcPts val="600"/>
              </a:spcAft>
            </a:pPr>
            <a:r>
              <a:rPr lang="en-US" sz="2400" u="sng" dirty="0">
                <a:latin typeface="Pond Free Me" pitchFamily="2" charset="0"/>
              </a:rPr>
              <a:t>Self report card: </a:t>
            </a:r>
            <a:r>
              <a:rPr lang="en-US" sz="2400" dirty="0">
                <a:latin typeface="Pond Free Me" pitchFamily="2" charset="0"/>
              </a:rPr>
              <a:t>Set a timer and when it goes off the student does a self report card.</a:t>
            </a:r>
          </a:p>
          <a:p>
            <a:pPr indent="-228600">
              <a:lnSpc>
                <a:spcPct val="90000"/>
              </a:lnSpc>
              <a:spcAft>
                <a:spcPts val="600"/>
              </a:spcAft>
              <a:buFont typeface="Arial" panose="020B0604020202020204" pitchFamily="34" charset="0"/>
              <a:buChar char="•"/>
            </a:pPr>
            <a:endParaRPr lang="en-US" sz="2400" dirty="0">
              <a:latin typeface="Pond Free Me" pitchFamily="2" charset="0"/>
            </a:endParaRPr>
          </a:p>
          <a:p>
            <a:pPr indent="-228600">
              <a:lnSpc>
                <a:spcPct val="90000"/>
              </a:lnSpc>
              <a:spcAft>
                <a:spcPts val="600"/>
              </a:spcAft>
              <a:buFont typeface="Arial" panose="020B0604020202020204" pitchFamily="34" charset="0"/>
              <a:buChar char="•"/>
            </a:pPr>
            <a:r>
              <a:rPr lang="en-US" sz="2400" dirty="0">
                <a:latin typeface="Pond Free Me" pitchFamily="2" charset="0"/>
              </a:rPr>
              <a:t>Rate themselves and their work effort.</a:t>
            </a:r>
            <a:br>
              <a:rPr lang="en-US" sz="2400" dirty="0">
                <a:latin typeface="Pond Free Me" pitchFamily="2" charset="0"/>
              </a:rPr>
            </a:br>
            <a:endParaRPr lang="en-US" sz="2400" dirty="0">
              <a:latin typeface="Pond Free Me" pitchFamily="2" charset="0"/>
            </a:endParaRPr>
          </a:p>
          <a:p>
            <a:pPr lvl="1" indent="-228600">
              <a:lnSpc>
                <a:spcPct val="90000"/>
              </a:lnSpc>
              <a:spcAft>
                <a:spcPts val="600"/>
              </a:spcAft>
              <a:buFont typeface="Arial" panose="020B0604020202020204" pitchFamily="34" charset="0"/>
              <a:buChar char="•"/>
            </a:pPr>
            <a:r>
              <a:rPr lang="en-US" sz="2400" dirty="0">
                <a:latin typeface="Pond Free Me" pitchFamily="2" charset="0"/>
              </a:rPr>
              <a:t>I am on task.</a:t>
            </a:r>
          </a:p>
          <a:p>
            <a:pPr lvl="1" indent="-228600">
              <a:lnSpc>
                <a:spcPct val="90000"/>
              </a:lnSpc>
              <a:spcAft>
                <a:spcPts val="600"/>
              </a:spcAft>
              <a:buFont typeface="Arial" panose="020B0604020202020204" pitchFamily="34" charset="0"/>
              <a:buChar char="•"/>
            </a:pPr>
            <a:r>
              <a:rPr lang="en-US" sz="2400" dirty="0">
                <a:latin typeface="Pond Free Me" pitchFamily="2" charset="0"/>
              </a:rPr>
              <a:t>I am doing what I am supposed to be doing.</a:t>
            </a:r>
          </a:p>
          <a:p>
            <a:pPr indent="-228600">
              <a:lnSpc>
                <a:spcPct val="90000"/>
              </a:lnSpc>
              <a:spcAft>
                <a:spcPts val="600"/>
              </a:spcAft>
              <a:buFont typeface="Arial" panose="020B0604020202020204" pitchFamily="34" charset="0"/>
              <a:buChar char="•"/>
            </a:pPr>
            <a:endParaRPr lang="en-US" sz="2400" dirty="0">
              <a:latin typeface="Pond Free Me" pitchFamily="2" charset="0"/>
            </a:endParaRPr>
          </a:p>
          <a:p>
            <a:pPr indent="-228600">
              <a:lnSpc>
                <a:spcPct val="90000"/>
              </a:lnSpc>
              <a:spcAft>
                <a:spcPts val="600"/>
              </a:spcAft>
              <a:buFont typeface="Arial" panose="020B0604020202020204" pitchFamily="34" charset="0"/>
              <a:buChar char="•"/>
            </a:pPr>
            <a:r>
              <a:rPr lang="en-US" sz="2400" dirty="0">
                <a:latin typeface="Pond Free Me" pitchFamily="2" charset="0"/>
              </a:rPr>
              <a:t>Encourage them to get back in the zone if they are not on task!</a:t>
            </a:r>
          </a:p>
          <a:p>
            <a:pPr>
              <a:lnSpc>
                <a:spcPct val="90000"/>
              </a:lnSpc>
              <a:spcAft>
                <a:spcPts val="600"/>
              </a:spcAft>
            </a:pPr>
            <a:endParaRPr lang="en-US" sz="1700" dirty="0"/>
          </a:p>
        </p:txBody>
      </p:sp>
      <p:sp>
        <p:nvSpPr>
          <p:cNvPr id="7" name="TextBox 6">
            <a:extLst>
              <a:ext uri="{FF2B5EF4-FFF2-40B4-BE49-F238E27FC236}">
                <a16:creationId xmlns:a16="http://schemas.microsoft.com/office/drawing/2014/main" id="{BB98AAEA-3AA7-A34C-B944-A8053A5E3925}"/>
              </a:ext>
            </a:extLst>
          </p:cNvPr>
          <p:cNvSpPr txBox="1"/>
          <p:nvPr/>
        </p:nvSpPr>
        <p:spPr>
          <a:xfrm>
            <a:off x="10001694" y="644333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7983503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2C389DD-3D2B-B74D-BFFA-F1F1F6DC5777}"/>
              </a:ext>
            </a:extLst>
          </p:cNvPr>
          <p:cNvPicPr>
            <a:picLocks noChangeAspect="1"/>
          </p:cNvPicPr>
          <p:nvPr/>
        </p:nvPicPr>
        <p:blipFill rotWithShape="1">
          <a:blip r:embed="rId3"/>
          <a:srcRect b="4255"/>
          <a:stretch/>
        </p:blipFill>
        <p:spPr>
          <a:xfrm>
            <a:off x="-1" y="10"/>
            <a:ext cx="12192000" cy="6857990"/>
          </a:xfrm>
          <a:prstGeom prst="rect">
            <a:avLst/>
          </a:prstGeom>
        </p:spPr>
      </p:pic>
      <p:sp>
        <p:nvSpPr>
          <p:cNvPr id="9"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84F34883-4CC9-3348-AC9C-80332FBF9B40}"/>
              </a:ext>
            </a:extLst>
          </p:cNvPr>
          <p:cNvSpPr>
            <a:spLocks noGrp="1"/>
          </p:cNvSpPr>
          <p:nvPr>
            <p:ph type="title"/>
          </p:nvPr>
        </p:nvSpPr>
        <p:spPr>
          <a:xfrm>
            <a:off x="241096" y="2051827"/>
            <a:ext cx="5423723" cy="1584021"/>
          </a:xfrm>
        </p:spPr>
        <p:txBody>
          <a:bodyPr>
            <a:normAutofit/>
          </a:bodyPr>
          <a:lstStyle/>
          <a:p>
            <a:pPr algn="ctr"/>
            <a:r>
              <a:rPr lang="en-US" sz="6600">
                <a:latin typeface="HelloBigDeal Medium" panose="02000603000000000000" pitchFamily="2" charset="0"/>
                <a:ea typeface="HelloBigDeal Medium" panose="02000603000000000000" pitchFamily="2" charset="0"/>
              </a:rPr>
              <a:t>Emotion</a:t>
            </a:r>
            <a:endParaRPr lang="en-US" sz="6600" dirty="0">
              <a:latin typeface="HelloBigDeal Medium" panose="02000603000000000000" pitchFamily="2" charset="0"/>
              <a:ea typeface="HelloBigDeal Medium" panose="02000603000000000000" pitchFamily="2" charset="0"/>
            </a:endParaRPr>
          </a:p>
        </p:txBody>
      </p:sp>
      <p:cxnSp>
        <p:nvCxnSpPr>
          <p:cNvPr id="11" name="Straight Connector 10">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B3FB3D89-0704-7F4C-8CB0-EC98B5BEB3D3}"/>
              </a:ext>
            </a:extLst>
          </p:cNvPr>
          <p:cNvSpPr>
            <a:spLocks noGrp="1"/>
          </p:cNvSpPr>
          <p:nvPr>
            <p:ph idx="1"/>
          </p:nvPr>
        </p:nvSpPr>
        <p:spPr>
          <a:xfrm>
            <a:off x="525516" y="3417573"/>
            <a:ext cx="4983185" cy="3440427"/>
          </a:xfrm>
        </p:spPr>
        <p:txBody>
          <a:bodyPr anchor="ctr">
            <a:noAutofit/>
          </a:bodyPr>
          <a:lstStyle/>
          <a:p>
            <a:r>
              <a:rPr lang="en-US" sz="2200">
                <a:latin typeface="Pond Free Me" pitchFamily="2" charset="0"/>
              </a:rPr>
              <a:t>They may struggle with</a:t>
            </a:r>
          </a:p>
          <a:p>
            <a:pPr lvl="1"/>
            <a:r>
              <a:rPr lang="en-US" sz="2200">
                <a:latin typeface="Pond Free Me" pitchFamily="2" charset="0"/>
              </a:rPr>
              <a:t>Regulating emotions</a:t>
            </a:r>
          </a:p>
          <a:p>
            <a:pPr lvl="1"/>
            <a:r>
              <a:rPr lang="en-US" sz="2200">
                <a:latin typeface="Pond Free Me" pitchFamily="2" charset="0"/>
              </a:rPr>
              <a:t>Modulating</a:t>
            </a:r>
          </a:p>
          <a:p>
            <a:pPr lvl="1"/>
            <a:r>
              <a:rPr lang="en-US" sz="2200">
                <a:latin typeface="Pond Free Me" pitchFamily="2" charset="0"/>
              </a:rPr>
              <a:t>Managing frustration</a:t>
            </a:r>
          </a:p>
          <a:p>
            <a:pPr lvl="1"/>
            <a:r>
              <a:rPr lang="en-US" sz="2200">
                <a:latin typeface="Pond Free Me" pitchFamily="2" charset="0"/>
              </a:rPr>
              <a:t>Fixating on a feeling</a:t>
            </a:r>
          </a:p>
          <a:p>
            <a:pPr lvl="1"/>
            <a:r>
              <a:rPr lang="en-US" sz="2200">
                <a:latin typeface="Pond Free Me" pitchFamily="2" charset="0"/>
              </a:rPr>
              <a:t>Finding perspective</a:t>
            </a:r>
          </a:p>
          <a:p>
            <a:pPr lvl="1"/>
            <a:endParaRPr lang="en-US" sz="2200">
              <a:latin typeface="Pond Free Me" pitchFamily="2" charset="0"/>
            </a:endParaRPr>
          </a:p>
          <a:p>
            <a:pPr marL="457200" lvl="1" indent="0">
              <a:buNone/>
            </a:pPr>
            <a:r>
              <a:rPr lang="en-US" sz="1800">
                <a:latin typeface="Pond Free Me" pitchFamily="2" charset="0"/>
              </a:rPr>
              <a:t>*Note: the DSM-5 does not recognize emotional management as part of ADHD. </a:t>
            </a:r>
            <a:endParaRPr lang="en-US" sz="1800" dirty="0">
              <a:latin typeface="Pond Free Me" pitchFamily="2" charset="0"/>
            </a:endParaRPr>
          </a:p>
        </p:txBody>
      </p:sp>
      <p:sp>
        <p:nvSpPr>
          <p:cNvPr id="7" name="TextBox 6">
            <a:extLst>
              <a:ext uri="{FF2B5EF4-FFF2-40B4-BE49-F238E27FC236}">
                <a16:creationId xmlns:a16="http://schemas.microsoft.com/office/drawing/2014/main" id="{9305918D-4070-E346-A372-833A35712098}"/>
              </a:ext>
            </a:extLst>
          </p:cNvPr>
          <p:cNvSpPr txBox="1"/>
          <p:nvPr/>
        </p:nvSpPr>
        <p:spPr>
          <a:xfrm>
            <a:off x="10001694" y="644333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2943790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FF8DD6B-E2E6-4D3E-972B-A1131F4CE0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5120640" y="127616"/>
            <a:ext cx="6422849" cy="1676603"/>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4400" dirty="0">
                <a:latin typeface="HelloBigDeal Medium" panose="02000603000000000000" pitchFamily="2" charset="0"/>
                <a:ea typeface="HelloBigDeal Medium" panose="02000603000000000000" pitchFamily="2" charset="0"/>
                <a:cs typeface="+mj-cs"/>
              </a:rPr>
              <a:t>Strategies for Emotions</a:t>
            </a:r>
          </a:p>
        </p:txBody>
      </p:sp>
      <p:sp>
        <p:nvSpPr>
          <p:cNvPr id="17" name="Rectangle 16">
            <a:extLst>
              <a:ext uri="{FF2B5EF4-FFF2-40B4-BE49-F238E27FC236}">
                <a16:creationId xmlns:a16="http://schemas.microsoft.com/office/drawing/2014/main" id="{8E20FA99-AAAC-4AF3-9FAE-707420324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36008"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9">
            <a:extLst>
              <a:ext uri="{FF2B5EF4-FFF2-40B4-BE49-F238E27FC236}">
                <a16:creationId xmlns:a16="http://schemas.microsoft.com/office/drawing/2014/main" id="{9573BE85-6043-4C3A-A7DD-483A0A5FB7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632" y="559407"/>
            <a:ext cx="3666744"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87A5E974-FC91-214C-87B9-F34BD5D76720}"/>
              </a:ext>
            </a:extLst>
          </p:cNvPr>
          <p:cNvPicPr>
            <a:picLocks noChangeAspect="1"/>
          </p:cNvPicPr>
          <p:nvPr/>
        </p:nvPicPr>
        <p:blipFill rotWithShape="1">
          <a:blip r:embed="rId3"/>
          <a:srcRect r="7651" b="-2"/>
          <a:stretch/>
        </p:blipFill>
        <p:spPr>
          <a:xfrm>
            <a:off x="649224" y="722376"/>
            <a:ext cx="3337560" cy="5413248"/>
          </a:xfrm>
          <a:prstGeom prst="rect">
            <a:avLst/>
          </a:prstGeom>
          <a:effectLst/>
        </p:spPr>
      </p:pic>
      <p:sp>
        <p:nvSpPr>
          <p:cNvPr id="10" name="TextBox 9"/>
          <p:cNvSpPr txBox="1"/>
          <p:nvPr/>
        </p:nvSpPr>
        <p:spPr>
          <a:xfrm>
            <a:off x="4960263" y="1804219"/>
            <a:ext cx="6907481" cy="5053781"/>
          </a:xfrm>
          <a:prstGeom prst="rect">
            <a:avLst/>
          </a:prstGeom>
        </p:spPr>
        <p:txBody>
          <a:bodyPr vert="horz" lIns="91440" tIns="45720" rIns="91440" bIns="45720" rtlCol="0">
            <a:normAutofit fontScale="77500" lnSpcReduction="20000"/>
          </a:bodyPr>
          <a:lstStyle/>
          <a:p>
            <a:pPr>
              <a:lnSpc>
                <a:spcPct val="170000"/>
              </a:lnSpc>
              <a:spcAft>
                <a:spcPts val="600"/>
              </a:spcAft>
            </a:pPr>
            <a:r>
              <a:rPr lang="en-US" sz="3600" u="sng" dirty="0">
                <a:latin typeface="Pond Free Me" pitchFamily="2" charset="0"/>
              </a:rPr>
              <a:t>Mindfulness</a:t>
            </a:r>
            <a:r>
              <a:rPr lang="en-US" sz="3600" dirty="0">
                <a:latin typeface="Pond Free Me" pitchFamily="2" charset="0"/>
              </a:rPr>
              <a:t>: Schedule time for the student to practice mindfulness and deep breathing. </a:t>
            </a:r>
          </a:p>
          <a:p>
            <a:pPr>
              <a:lnSpc>
                <a:spcPct val="90000"/>
              </a:lnSpc>
              <a:spcAft>
                <a:spcPts val="600"/>
              </a:spcAft>
            </a:pPr>
            <a:endParaRPr lang="en-US" sz="3000" dirty="0">
              <a:latin typeface="Pond Free Me" pitchFamily="2" charset="0"/>
            </a:endParaRPr>
          </a:p>
          <a:p>
            <a:pPr>
              <a:lnSpc>
                <a:spcPct val="90000"/>
              </a:lnSpc>
              <a:spcAft>
                <a:spcPts val="600"/>
              </a:spcAft>
            </a:pPr>
            <a:endParaRPr lang="en-US" sz="3000" dirty="0">
              <a:latin typeface="Pond Free Me" pitchFamily="2" charset="0"/>
            </a:endParaRPr>
          </a:p>
          <a:p>
            <a:pPr algn="ctr"/>
            <a:r>
              <a:rPr lang="en-US" sz="3000" dirty="0">
                <a:latin typeface="Pond Free Me" pitchFamily="2" charset="0"/>
                <a:ea typeface="Pond Free Me" charset="0"/>
                <a:cs typeface="Pond Free Me" charset="0"/>
              </a:rPr>
              <a:t>Apps and websites:</a:t>
            </a:r>
          </a:p>
          <a:p>
            <a:pPr algn="ctr"/>
            <a:r>
              <a:rPr lang="en-US" sz="3000" dirty="0">
                <a:latin typeface="Pond Free Me" pitchFamily="2" charset="0"/>
                <a:ea typeface="Pond Free Me" charset="0"/>
                <a:cs typeface="Pond Free Me" charset="0"/>
              </a:rPr>
              <a:t>Finch</a:t>
            </a:r>
          </a:p>
          <a:p>
            <a:pPr algn="ctr"/>
            <a:r>
              <a:rPr lang="en-US" sz="3000" dirty="0" err="1">
                <a:latin typeface="Pond Free Me" pitchFamily="2" charset="0"/>
                <a:ea typeface="Pond Free Me" charset="0"/>
                <a:cs typeface="Pond Free Me" charset="0"/>
              </a:rPr>
              <a:t>MindYeti</a:t>
            </a:r>
            <a:endParaRPr lang="en-US" sz="3000" dirty="0">
              <a:latin typeface="Pond Free Me" pitchFamily="2" charset="0"/>
              <a:ea typeface="Pond Free Me" charset="0"/>
              <a:cs typeface="Pond Free Me" charset="0"/>
            </a:endParaRPr>
          </a:p>
          <a:p>
            <a:pPr algn="ctr"/>
            <a:r>
              <a:rPr lang="en-US" sz="3000" dirty="0">
                <a:latin typeface="Pond Free Me" pitchFamily="2" charset="0"/>
                <a:ea typeface="Pond Free Me" charset="0"/>
                <a:cs typeface="Pond Free Me" charset="0"/>
              </a:rPr>
              <a:t>Head Space </a:t>
            </a:r>
          </a:p>
          <a:p>
            <a:pPr algn="ctr"/>
            <a:r>
              <a:rPr lang="en-US" sz="3000" dirty="0">
                <a:latin typeface="Pond Free Me" pitchFamily="2" charset="0"/>
                <a:ea typeface="Pond Free Me" charset="0"/>
                <a:cs typeface="Pond Free Me" charset="0"/>
              </a:rPr>
              <a:t>Mood Monster’s Yoga Workshop</a:t>
            </a:r>
          </a:p>
          <a:p>
            <a:pPr algn="ctr"/>
            <a:r>
              <a:rPr lang="en-US" sz="3000" dirty="0">
                <a:latin typeface="Pond Free Me" pitchFamily="2" charset="0"/>
                <a:ea typeface="Pond Free Me" charset="0"/>
                <a:cs typeface="Pond Free Me" charset="0"/>
              </a:rPr>
              <a:t>Cosmic Kids Yoga</a:t>
            </a:r>
          </a:p>
          <a:p>
            <a:pPr algn="ctr"/>
            <a:r>
              <a:rPr lang="en-US" sz="3000" dirty="0">
                <a:latin typeface="Pond Free Me" pitchFamily="2" charset="0"/>
                <a:ea typeface="Pond Free Me" charset="0"/>
                <a:cs typeface="Pond Free Me" charset="0"/>
              </a:rPr>
              <a:t>Spotify</a:t>
            </a:r>
          </a:p>
          <a:p>
            <a:pPr algn="ctr"/>
            <a:r>
              <a:rPr lang="en-US" sz="3000" dirty="0">
                <a:latin typeface="Pond Free Me" pitchFamily="2" charset="0"/>
                <a:ea typeface="Pond Free Me" charset="0"/>
                <a:cs typeface="Pond Free Me" charset="0"/>
              </a:rPr>
              <a:t>Breathe </a:t>
            </a:r>
          </a:p>
          <a:p>
            <a:pPr algn="ctr"/>
            <a:r>
              <a:rPr lang="en-US" sz="3000" dirty="0">
                <a:latin typeface="Pond Free Me" pitchFamily="2" charset="0"/>
                <a:ea typeface="Pond Free Me" charset="0"/>
                <a:cs typeface="Pond Free Me" charset="0"/>
              </a:rPr>
              <a:t>Breathe, Think, Do with Sesame Street</a:t>
            </a:r>
            <a:br>
              <a:rPr lang="en-US" sz="3000" dirty="0">
                <a:latin typeface="Pond Free Me" pitchFamily="2" charset="0"/>
                <a:ea typeface="Pond Free Me" charset="0"/>
                <a:cs typeface="Pond Free Me" charset="0"/>
              </a:rPr>
            </a:br>
            <a:r>
              <a:rPr lang="en-US" sz="3000" dirty="0" err="1">
                <a:latin typeface="Pond Free Me" pitchFamily="2" charset="0"/>
                <a:ea typeface="Pond Free Me" charset="0"/>
                <a:cs typeface="Pond Free Me" charset="0"/>
              </a:rPr>
              <a:t>Calm.Com</a:t>
            </a:r>
            <a:r>
              <a:rPr lang="en-US" sz="3000" dirty="0">
                <a:latin typeface="Pond Free Me" pitchFamily="2" charset="0"/>
                <a:ea typeface="Pond Free Me" charset="0"/>
                <a:cs typeface="Pond Free Me" charset="0"/>
              </a:rPr>
              <a:t> </a:t>
            </a:r>
            <a:endParaRPr lang="en-US" sz="2000" dirty="0"/>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endParaRPr lang="en-US" sz="2000" dirty="0"/>
          </a:p>
        </p:txBody>
      </p:sp>
      <p:sp>
        <p:nvSpPr>
          <p:cNvPr id="8" name="TextBox 7">
            <a:extLst>
              <a:ext uri="{FF2B5EF4-FFF2-40B4-BE49-F238E27FC236}">
                <a16:creationId xmlns:a16="http://schemas.microsoft.com/office/drawing/2014/main" id="{F1786847-C1A7-034C-85ED-2F5E901CB8D1}"/>
              </a:ext>
            </a:extLst>
          </p:cNvPr>
          <p:cNvSpPr txBox="1"/>
          <p:nvPr/>
        </p:nvSpPr>
        <p:spPr>
          <a:xfrm>
            <a:off x="1346792" y="6422065"/>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19271327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E52985E-2553-471E-82AA-5ED7A32989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3308" y="352931"/>
            <a:ext cx="11438793" cy="1844256"/>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9A578A0-4B07-234B-8E29-AE6B3F0E3266}"/>
              </a:ext>
            </a:extLst>
          </p:cNvPr>
          <p:cNvSpPr>
            <a:spLocks noGrp="1"/>
          </p:cNvSpPr>
          <p:nvPr>
            <p:ph type="title"/>
          </p:nvPr>
        </p:nvSpPr>
        <p:spPr>
          <a:xfrm>
            <a:off x="649270" y="506727"/>
            <a:ext cx="3885141" cy="1526741"/>
          </a:xfrm>
        </p:spPr>
        <p:txBody>
          <a:bodyPr vert="horz" lIns="91440" tIns="45720" rIns="91440" bIns="45720" rtlCol="0">
            <a:normAutofit/>
          </a:bodyPr>
          <a:lstStyle/>
          <a:p>
            <a:pPr algn="r"/>
            <a:r>
              <a:rPr lang="en-US" sz="3000" kern="1200">
                <a:solidFill>
                  <a:schemeClr val="bg1"/>
                </a:solidFill>
                <a:latin typeface="HelloBigDeal Medium" panose="02000603000000000000" pitchFamily="2" charset="0"/>
                <a:ea typeface="HelloBigDeal Medium" panose="02000603000000000000" pitchFamily="2" charset="0"/>
              </a:rPr>
              <a:t>Strategies For Emotions</a:t>
            </a:r>
          </a:p>
        </p:txBody>
      </p:sp>
      <p:cxnSp>
        <p:nvCxnSpPr>
          <p:cNvPr id="18" name="Straight Connector 17">
            <a:extLst>
              <a:ext uri="{FF2B5EF4-FFF2-40B4-BE49-F238E27FC236}">
                <a16:creationId xmlns:a16="http://schemas.microsoft.com/office/drawing/2014/main" id="{DAE3ABC6-4042-4293-A7DF-F01181363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739873" y="580963"/>
            <a:ext cx="0" cy="1371600"/>
          </a:xfrm>
          <a:prstGeom prst="line">
            <a:avLst/>
          </a:prstGeom>
          <a:ln w="19050">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5AE51FD6-D751-1C44-969E-1D7FB490C23D}"/>
              </a:ext>
            </a:extLst>
          </p:cNvPr>
          <p:cNvSpPr>
            <a:spLocks noGrp="1"/>
          </p:cNvSpPr>
          <p:nvPr>
            <p:ph idx="1"/>
          </p:nvPr>
        </p:nvSpPr>
        <p:spPr>
          <a:xfrm>
            <a:off x="4945336" y="506727"/>
            <a:ext cx="6609921" cy="1526741"/>
          </a:xfrm>
        </p:spPr>
        <p:txBody>
          <a:bodyPr vert="horz" lIns="91440" tIns="45720" rIns="91440" bIns="45720" rtlCol="0" anchor="ctr">
            <a:normAutofit/>
          </a:bodyPr>
          <a:lstStyle/>
          <a:p>
            <a:pPr marL="0" indent="0">
              <a:buNone/>
            </a:pPr>
            <a:r>
              <a:rPr lang="en-US" sz="3600" kern="1200" dirty="0">
                <a:solidFill>
                  <a:schemeClr val="bg1"/>
                </a:solidFill>
                <a:latin typeface="Pond Free Me" pitchFamily="2" charset="0"/>
              </a:rPr>
              <a:t>Name It, To Tame It- Dan Siegel</a:t>
            </a:r>
          </a:p>
        </p:txBody>
      </p:sp>
      <p:pic>
        <p:nvPicPr>
          <p:cNvPr id="4" name="Picture 3">
            <a:extLst>
              <a:ext uri="{FF2B5EF4-FFF2-40B4-BE49-F238E27FC236}">
                <a16:creationId xmlns:a16="http://schemas.microsoft.com/office/drawing/2014/main" id="{79A1EE92-229A-ED44-894F-F74126361258}"/>
              </a:ext>
            </a:extLst>
          </p:cNvPr>
          <p:cNvPicPr>
            <a:picLocks noChangeAspect="1"/>
          </p:cNvPicPr>
          <p:nvPr/>
        </p:nvPicPr>
        <p:blipFill>
          <a:blip r:embed="rId3"/>
          <a:stretch>
            <a:fillRect/>
          </a:stretch>
        </p:blipFill>
        <p:spPr>
          <a:xfrm>
            <a:off x="214888" y="2462496"/>
            <a:ext cx="5702693" cy="3749192"/>
          </a:xfrm>
          <a:prstGeom prst="rect">
            <a:avLst/>
          </a:prstGeom>
        </p:spPr>
      </p:pic>
      <p:sp>
        <p:nvSpPr>
          <p:cNvPr id="8" name="TextBox 7">
            <a:extLst>
              <a:ext uri="{FF2B5EF4-FFF2-40B4-BE49-F238E27FC236}">
                <a16:creationId xmlns:a16="http://schemas.microsoft.com/office/drawing/2014/main" id="{9E83A30E-0D13-254B-91EF-C687191F3D23}"/>
              </a:ext>
            </a:extLst>
          </p:cNvPr>
          <p:cNvSpPr txBox="1"/>
          <p:nvPr/>
        </p:nvSpPr>
        <p:spPr>
          <a:xfrm>
            <a:off x="5977054" y="2484930"/>
            <a:ext cx="6014225" cy="4093428"/>
          </a:xfrm>
          <a:prstGeom prst="rect">
            <a:avLst/>
          </a:prstGeom>
          <a:noFill/>
        </p:spPr>
        <p:txBody>
          <a:bodyPr wrap="square" rtlCol="0">
            <a:spAutoFit/>
          </a:bodyPr>
          <a:lstStyle/>
          <a:p>
            <a:r>
              <a:rPr lang="en-US" sz="2600" dirty="0">
                <a:latin typeface="Pond Free Me" pitchFamily="2" charset="0"/>
              </a:rPr>
              <a:t>Labeling may diminish emotional reactivity.  It reduces the FREQUENCY and INTENSITY.</a:t>
            </a:r>
          </a:p>
          <a:p>
            <a:endParaRPr lang="en-US" sz="2600" dirty="0">
              <a:latin typeface="Pond Free Me" pitchFamily="2" charset="0"/>
            </a:endParaRPr>
          </a:p>
          <a:p>
            <a:pPr marL="285750" indent="-285750">
              <a:buFont typeface="Arial" panose="020B0604020202020204" pitchFamily="34" charset="0"/>
              <a:buChar char="•"/>
            </a:pPr>
            <a:r>
              <a:rPr lang="en-US" sz="2600" dirty="0">
                <a:latin typeface="Pond Free Me" pitchFamily="2" charset="0"/>
              </a:rPr>
              <a:t>Psychologist David Rock states, “when you experience significant internal tension and anxiety, you can reduce stress by up to 50% by simply noticing and naming your state.” </a:t>
            </a:r>
            <a:r>
              <a:rPr lang="en-US" sz="2600" dirty="0" err="1">
                <a:latin typeface="Pond Free Me" pitchFamily="2" charset="0"/>
              </a:rPr>
              <a:t>Abblett</a:t>
            </a:r>
            <a:r>
              <a:rPr lang="en-US" sz="2600" dirty="0">
                <a:latin typeface="Pond Free Me" pitchFamily="2" charset="0"/>
              </a:rPr>
              <a:t> further explains, if we can </a:t>
            </a:r>
            <a:r>
              <a:rPr lang="en-US" sz="2600" b="1" i="1" dirty="0">
                <a:latin typeface="Pond Free Me" pitchFamily="2" charset="0"/>
              </a:rPr>
              <a:t>see</a:t>
            </a:r>
            <a:r>
              <a:rPr lang="en-US" sz="2600" dirty="0">
                <a:latin typeface="Pond Free Me" pitchFamily="2" charset="0"/>
              </a:rPr>
              <a:t> the emotion, we do not have to </a:t>
            </a:r>
            <a:r>
              <a:rPr lang="en-US" sz="2600" b="1" i="1" dirty="0">
                <a:latin typeface="Pond Free Me" pitchFamily="2" charset="0"/>
              </a:rPr>
              <a:t>be</a:t>
            </a:r>
            <a:r>
              <a:rPr lang="en-US" sz="2600" dirty="0">
                <a:latin typeface="Pond Free Me" pitchFamily="2" charset="0"/>
              </a:rPr>
              <a:t> the emotion.</a:t>
            </a:r>
          </a:p>
        </p:txBody>
      </p:sp>
      <p:sp>
        <p:nvSpPr>
          <p:cNvPr id="9" name="TextBox 8">
            <a:extLst>
              <a:ext uri="{FF2B5EF4-FFF2-40B4-BE49-F238E27FC236}">
                <a16:creationId xmlns:a16="http://schemas.microsoft.com/office/drawing/2014/main" id="{54882210-277D-7145-BF1A-2F3BDACC57B2}"/>
              </a:ext>
            </a:extLst>
          </p:cNvPr>
          <p:cNvSpPr txBox="1"/>
          <p:nvPr/>
        </p:nvSpPr>
        <p:spPr>
          <a:xfrm>
            <a:off x="0" y="6188149"/>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10787792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52F5946-EDBC-2D4D-8E37-CC3C56822557}"/>
              </a:ext>
            </a:extLst>
          </p:cNvPr>
          <p:cNvPicPr>
            <a:picLocks noChangeAspect="1"/>
          </p:cNvPicPr>
          <p:nvPr/>
        </p:nvPicPr>
        <p:blipFill rotWithShape="1">
          <a:blip r:embed="rId3"/>
          <a:srcRect l="2120" r="4467" b="-1"/>
          <a:stretch/>
        </p:blipFill>
        <p:spPr>
          <a:xfrm>
            <a:off x="2522356"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59AA5E6-3852-5A4E-B58F-C31386395935}"/>
              </a:ext>
            </a:extLst>
          </p:cNvPr>
          <p:cNvSpPr>
            <a:spLocks noGrp="1"/>
          </p:cNvSpPr>
          <p:nvPr>
            <p:ph type="title"/>
          </p:nvPr>
        </p:nvSpPr>
        <p:spPr>
          <a:xfrm>
            <a:off x="815897" y="0"/>
            <a:ext cx="4358269" cy="1899912"/>
          </a:xfrm>
        </p:spPr>
        <p:txBody>
          <a:bodyPr>
            <a:normAutofit/>
          </a:bodyPr>
          <a:lstStyle/>
          <a:p>
            <a:r>
              <a:rPr lang="en-US" sz="6000" dirty="0">
                <a:latin typeface="HelloBigDeal Medium" panose="02000603000000000000" pitchFamily="2" charset="0"/>
                <a:ea typeface="HelloBigDeal Medium" panose="02000603000000000000" pitchFamily="2" charset="0"/>
              </a:rPr>
              <a:t>Memory</a:t>
            </a:r>
          </a:p>
        </p:txBody>
      </p:sp>
      <p:sp>
        <p:nvSpPr>
          <p:cNvPr id="3" name="Content Placeholder 2">
            <a:extLst>
              <a:ext uri="{FF2B5EF4-FFF2-40B4-BE49-F238E27FC236}">
                <a16:creationId xmlns:a16="http://schemas.microsoft.com/office/drawing/2014/main" id="{F130E047-52D0-0B46-A5A2-9FAAFCD9B115}"/>
              </a:ext>
            </a:extLst>
          </p:cNvPr>
          <p:cNvSpPr>
            <a:spLocks noGrp="1"/>
          </p:cNvSpPr>
          <p:nvPr>
            <p:ph idx="1"/>
          </p:nvPr>
        </p:nvSpPr>
        <p:spPr>
          <a:xfrm>
            <a:off x="334537" y="1561170"/>
            <a:ext cx="5062654" cy="5531006"/>
          </a:xfrm>
        </p:spPr>
        <p:txBody>
          <a:bodyPr>
            <a:noAutofit/>
          </a:bodyPr>
          <a:lstStyle/>
          <a:p>
            <a:r>
              <a:rPr lang="en-US" sz="2600" dirty="0">
                <a:latin typeface="Pond Free Me" pitchFamily="2" charset="0"/>
              </a:rPr>
              <a:t>They may have great long-term memory (remember things from the past.)</a:t>
            </a:r>
          </a:p>
          <a:p>
            <a:r>
              <a:rPr lang="en-US" sz="2600" dirty="0">
                <a:latin typeface="Pond Free Me" pitchFamily="2" charset="0"/>
              </a:rPr>
              <a:t>They may struggle with:</a:t>
            </a:r>
          </a:p>
          <a:p>
            <a:pPr lvl="1"/>
            <a:r>
              <a:rPr lang="en-US" sz="2600" dirty="0">
                <a:latin typeface="Pond Free Me" pitchFamily="2" charset="0"/>
              </a:rPr>
              <a:t>Short term memory</a:t>
            </a:r>
          </a:p>
          <a:p>
            <a:pPr lvl="1"/>
            <a:r>
              <a:rPr lang="en-US" sz="2600" dirty="0">
                <a:latin typeface="Pond Free Me" pitchFamily="2" charset="0"/>
              </a:rPr>
              <a:t>Remembering what they were about to say</a:t>
            </a:r>
          </a:p>
          <a:p>
            <a:pPr lvl="1"/>
            <a:r>
              <a:rPr lang="en-US" sz="2600" dirty="0">
                <a:latin typeface="Pond Free Me" pitchFamily="2" charset="0"/>
              </a:rPr>
              <a:t>Remembering multi step directions</a:t>
            </a:r>
          </a:p>
          <a:p>
            <a:pPr lvl="1"/>
            <a:r>
              <a:rPr lang="en-US" sz="2600" dirty="0">
                <a:latin typeface="Pond Free Me" pitchFamily="2" charset="0"/>
              </a:rPr>
              <a:t>Recall</a:t>
            </a:r>
          </a:p>
          <a:p>
            <a:pPr lvl="1"/>
            <a:r>
              <a:rPr lang="en-US" sz="2600" dirty="0">
                <a:latin typeface="Pond Free Me" pitchFamily="2" charset="0"/>
              </a:rPr>
              <a:t>Remembering one thing while focusing on something else</a:t>
            </a:r>
          </a:p>
          <a:p>
            <a:pPr lvl="1"/>
            <a:endParaRPr lang="en-US" sz="2200" dirty="0"/>
          </a:p>
          <a:p>
            <a:pPr lvl="1"/>
            <a:endParaRPr lang="en-US" sz="2200" dirty="0"/>
          </a:p>
          <a:p>
            <a:pPr marL="457200" lvl="1" indent="0">
              <a:buNone/>
            </a:pPr>
            <a:endParaRPr lang="en-US" sz="2200" dirty="0"/>
          </a:p>
        </p:txBody>
      </p:sp>
      <p:sp>
        <p:nvSpPr>
          <p:cNvPr id="7" name="TextBox 6">
            <a:extLst>
              <a:ext uri="{FF2B5EF4-FFF2-40B4-BE49-F238E27FC236}">
                <a16:creationId xmlns:a16="http://schemas.microsoft.com/office/drawing/2014/main" id="{E220CB1B-7206-DF47-A9A6-E17A90DF9A3A}"/>
              </a:ext>
            </a:extLst>
          </p:cNvPr>
          <p:cNvSpPr txBox="1"/>
          <p:nvPr/>
        </p:nvSpPr>
        <p:spPr>
          <a:xfrm>
            <a:off x="10001694" y="6443330"/>
            <a:ext cx="3742660" cy="215444"/>
          </a:xfrm>
          <a:prstGeom prst="rect">
            <a:avLst/>
          </a:prstGeom>
          <a:noFill/>
        </p:spPr>
        <p:txBody>
          <a:bodyPr wrap="square" rtlCol="0">
            <a:spAutoFit/>
          </a:bodyPr>
          <a:lstStyle/>
          <a:p>
            <a:r>
              <a:rPr lang="en-US" sz="800" dirty="0">
                <a:solidFill>
                  <a:schemeClr val="bg1"/>
                </a:solidFill>
              </a:rPr>
              <a:t>©PawsitiveSchoolCounselor</a:t>
            </a:r>
          </a:p>
        </p:txBody>
      </p:sp>
    </p:spTree>
    <p:extLst>
      <p:ext uri="{BB962C8B-B14F-4D97-AF65-F5344CB8AC3E}">
        <p14:creationId xmlns:p14="http://schemas.microsoft.com/office/powerpoint/2010/main" val="31174230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extBox 1"/>
          <p:cNvSpPr txBox="1"/>
          <p:nvPr/>
        </p:nvSpPr>
        <p:spPr>
          <a:xfrm>
            <a:off x="6289158" y="803325"/>
            <a:ext cx="5259707" cy="1325563"/>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400" dirty="0">
                <a:latin typeface="HelloBigDeal Medium" panose="02000603000000000000" pitchFamily="2" charset="0"/>
                <a:ea typeface="HelloBigDeal Medium" panose="02000603000000000000" pitchFamily="2" charset="0"/>
                <a:cs typeface="+mj-cs"/>
              </a:rPr>
              <a:t>Strategies for Memory</a:t>
            </a:r>
          </a:p>
        </p:txBody>
      </p:sp>
      <p:sp>
        <p:nvSpPr>
          <p:cNvPr id="15" name="Freeform: Shape 14">
            <a:extLst>
              <a:ext uri="{FF2B5EF4-FFF2-40B4-BE49-F238E27FC236}">
                <a16:creationId xmlns:a16="http://schemas.microsoft.com/office/drawing/2014/main" id="{357DD0D3-F869-46D0-944C-6EC60E19E3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136816" cy="5254922"/>
          </a:xfrm>
          <a:custGeom>
            <a:avLst/>
            <a:gdLst>
              <a:gd name="connsiteX0" fmla="*/ 0 w 6136816"/>
              <a:gd name="connsiteY0" fmla="*/ 0 h 5254922"/>
              <a:gd name="connsiteX1" fmla="*/ 6136816 w 6136816"/>
              <a:gd name="connsiteY1" fmla="*/ 0 h 5254922"/>
              <a:gd name="connsiteX2" fmla="*/ 6134892 w 6136816"/>
              <a:gd name="connsiteY2" fmla="*/ 111520 h 5254922"/>
              <a:gd name="connsiteX3" fmla="*/ 6066513 w 6136816"/>
              <a:gd name="connsiteY3" fmla="*/ 752995 h 5254922"/>
              <a:gd name="connsiteX4" fmla="*/ 140712 w 6136816"/>
              <a:gd name="connsiteY4" fmla="*/ 5219363 h 5254922"/>
              <a:gd name="connsiteX5" fmla="*/ 0 w 6136816"/>
              <a:gd name="connsiteY5" fmla="*/ 5199534 h 5254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36816" h="5254922">
                <a:moveTo>
                  <a:pt x="0" y="0"/>
                </a:moveTo>
                <a:lnTo>
                  <a:pt x="6136816" y="0"/>
                </a:lnTo>
                <a:lnTo>
                  <a:pt x="6134892" y="111520"/>
                </a:lnTo>
                <a:cubicBezTo>
                  <a:pt x="6124961" y="323936"/>
                  <a:pt x="6102367" y="538040"/>
                  <a:pt x="6066513" y="752995"/>
                </a:cubicBezTo>
                <a:cubicBezTo>
                  <a:pt x="5592281" y="3596146"/>
                  <a:pt x="2972232" y="5545369"/>
                  <a:pt x="140712" y="5219363"/>
                </a:cubicBezTo>
                <a:lnTo>
                  <a:pt x="0" y="5199534"/>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3" name="Picture 2">
            <a:extLst>
              <a:ext uri="{FF2B5EF4-FFF2-40B4-BE49-F238E27FC236}">
                <a16:creationId xmlns:a16="http://schemas.microsoft.com/office/drawing/2014/main" id="{C587B7D0-BFFA-AB43-B8BE-CC8D017DB5B4}"/>
              </a:ext>
            </a:extLst>
          </p:cNvPr>
          <p:cNvPicPr>
            <a:picLocks noChangeAspect="1"/>
          </p:cNvPicPr>
          <p:nvPr/>
        </p:nvPicPr>
        <p:blipFill rotWithShape="1">
          <a:blip r:embed="rId3"/>
          <a:srcRect t="7638" r="1" b="7351"/>
          <a:stretch/>
        </p:blipFill>
        <p:spPr>
          <a:xfrm>
            <a:off x="1" y="2"/>
            <a:ext cx="5863721" cy="4984915"/>
          </a:xfrm>
          <a:custGeom>
            <a:avLst/>
            <a:gdLst/>
            <a:ahLst/>
            <a:cxnLst/>
            <a:rect l="l" t="t" r="r" b="b"/>
            <a:pathLst>
              <a:path w="5863721" h="4984915">
                <a:moveTo>
                  <a:pt x="0" y="0"/>
                </a:moveTo>
                <a:lnTo>
                  <a:pt x="5863721" y="0"/>
                </a:lnTo>
                <a:lnTo>
                  <a:pt x="5844576" y="326138"/>
                </a:lnTo>
                <a:cubicBezTo>
                  <a:pt x="5833049" y="448313"/>
                  <a:pt x="5817094" y="570952"/>
                  <a:pt x="5796589" y="693884"/>
                </a:cubicBezTo>
                <a:cubicBezTo>
                  <a:pt x="5344573" y="3403845"/>
                  <a:pt x="2847261" y="5261756"/>
                  <a:pt x="148386" y="4951022"/>
                </a:cubicBezTo>
                <a:lnTo>
                  <a:pt x="0" y="4930112"/>
                </a:lnTo>
                <a:close/>
              </a:path>
            </a:pathLst>
          </a:custGeom>
        </p:spPr>
      </p:pic>
      <p:sp>
        <p:nvSpPr>
          <p:cNvPr id="10" name="TextBox 9"/>
          <p:cNvSpPr txBox="1"/>
          <p:nvPr/>
        </p:nvSpPr>
        <p:spPr>
          <a:xfrm>
            <a:off x="6136816" y="2678755"/>
            <a:ext cx="5259714" cy="3375920"/>
          </a:xfrm>
          <a:prstGeom prst="rect">
            <a:avLst/>
          </a:prstGeom>
        </p:spPr>
        <p:txBody>
          <a:bodyPr vert="horz" lIns="91440" tIns="45720" rIns="91440" bIns="45720" rtlCol="0" anchor="t">
            <a:normAutofit/>
          </a:bodyPr>
          <a:lstStyle/>
          <a:p>
            <a:pPr>
              <a:lnSpc>
                <a:spcPct val="90000"/>
              </a:lnSpc>
              <a:spcAft>
                <a:spcPts val="600"/>
              </a:spcAft>
            </a:pPr>
            <a:r>
              <a:rPr lang="en-US" sz="3200" u="sng" dirty="0">
                <a:latin typeface="Pond Free Me" pitchFamily="2" charset="0"/>
              </a:rPr>
              <a:t>Can Plan: </a:t>
            </a:r>
            <a:r>
              <a:rPr lang="en-US" sz="3200" dirty="0">
                <a:latin typeface="Pond Free Me" pitchFamily="2" charset="0"/>
              </a:rPr>
              <a:t>Free App that allows students to create a step-by-step list. Helps break down multistep directions and allows you to personalize with pictures. </a:t>
            </a:r>
            <a:endParaRPr lang="en-US" sz="3200" u="sng" dirty="0">
              <a:latin typeface="Pond Free Me" pitchFamily="2" charset="0"/>
            </a:endParaRPr>
          </a:p>
        </p:txBody>
      </p:sp>
      <p:sp>
        <p:nvSpPr>
          <p:cNvPr id="6" name="TextBox 5">
            <a:extLst>
              <a:ext uri="{FF2B5EF4-FFF2-40B4-BE49-F238E27FC236}">
                <a16:creationId xmlns:a16="http://schemas.microsoft.com/office/drawing/2014/main" id="{A39D0293-46A0-5741-8EB2-7E736511FC1C}"/>
              </a:ext>
            </a:extLst>
          </p:cNvPr>
          <p:cNvSpPr txBox="1"/>
          <p:nvPr/>
        </p:nvSpPr>
        <p:spPr>
          <a:xfrm>
            <a:off x="10001694" y="644333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48455464"/>
      </p:ext>
    </p:extLst>
  </p:cSld>
  <p:clrMapOvr>
    <a:overrideClrMapping bg1="dk1" tx1="lt1" bg2="dk2" tx2="lt2" accent1="accent1" accent2="accent2" accent3="accent3" accent4="accent4" accent5="accent5" accent6="accent6" hlink="hlink" folHlink="folHlink"/>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CE8083E-5D4E-6340-9A26-338CAB1ACF81}"/>
              </a:ext>
            </a:extLst>
          </p:cNvPr>
          <p:cNvPicPr>
            <a:picLocks noChangeAspect="1"/>
          </p:cNvPicPr>
          <p:nvPr/>
        </p:nvPicPr>
        <p:blipFill rotWithShape="1">
          <a:blip r:embed="rId3"/>
          <a:srcRect l="22276" r="9495" b="-1"/>
          <a:stretch/>
        </p:blipFill>
        <p:spPr>
          <a:xfrm>
            <a:off x="5182104" y="10"/>
            <a:ext cx="7009896" cy="6857990"/>
          </a:xfrm>
          <a:custGeom>
            <a:avLst/>
            <a:gdLst/>
            <a:ahLst/>
            <a:cxnLst/>
            <a:rect l="l" t="t" r="r" b="b"/>
            <a:pathLst>
              <a:path w="7009896" h="6858000">
                <a:moveTo>
                  <a:pt x="0" y="0"/>
                </a:moveTo>
                <a:lnTo>
                  <a:pt x="7009896" y="0"/>
                </a:lnTo>
                <a:lnTo>
                  <a:pt x="7009896" y="6858000"/>
                </a:lnTo>
                <a:lnTo>
                  <a:pt x="21616" y="6858000"/>
                </a:lnTo>
                <a:lnTo>
                  <a:pt x="129867" y="6647018"/>
                </a:lnTo>
                <a:cubicBezTo>
                  <a:pt x="1043295" y="4758249"/>
                  <a:pt x="1332296" y="2559611"/>
                  <a:pt x="814641" y="380651"/>
                </a:cubicBezTo>
                <a:lnTo>
                  <a:pt x="714685" y="1"/>
                </a:lnTo>
                <a:lnTo>
                  <a:pt x="0" y="1"/>
                </a:lnTo>
                <a:close/>
              </a:path>
            </a:pathLst>
          </a:custGeom>
        </p:spPr>
      </p:pic>
      <p:sp>
        <p:nvSpPr>
          <p:cNvPr id="8" name="Freeform: Shape 10">
            <a:extLst>
              <a:ext uri="{FF2B5EF4-FFF2-40B4-BE49-F238E27FC236}">
                <a16:creationId xmlns:a16="http://schemas.microsoft.com/office/drawing/2014/main" id="{5FDF4720-5445-47BE-89FE-E40D1AE6F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480073" cy="6858002"/>
          </a:xfrm>
          <a:custGeom>
            <a:avLst/>
            <a:gdLst>
              <a:gd name="connsiteX0" fmla="*/ 6130244 w 6480073"/>
              <a:gd name="connsiteY0" fmla="*/ 0 h 6858002"/>
              <a:gd name="connsiteX1" fmla="*/ 6212951 w 6480073"/>
              <a:gd name="connsiteY1" fmla="*/ 314584 h 6858002"/>
              <a:gd name="connsiteX2" fmla="*/ 5540779 w 6480073"/>
              <a:gd name="connsiteY2" fmla="*/ 6756649 h 6858002"/>
              <a:gd name="connsiteX3" fmla="*/ 5489971 w 6480073"/>
              <a:gd name="connsiteY3" fmla="*/ 6858002 h 6858002"/>
              <a:gd name="connsiteX4" fmla="*/ 0 w 6480073"/>
              <a:gd name="connsiteY4" fmla="*/ 6858002 h 6858002"/>
              <a:gd name="connsiteX5" fmla="*/ 0 w 6480073"/>
              <a:gd name="connsiteY5" fmla="*/ 0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0073" h="6858002">
                <a:moveTo>
                  <a:pt x="6130244" y="0"/>
                </a:moveTo>
                <a:lnTo>
                  <a:pt x="6212951" y="314584"/>
                </a:lnTo>
                <a:cubicBezTo>
                  <a:pt x="6745828" y="2551616"/>
                  <a:pt x="6460994" y="4808873"/>
                  <a:pt x="5540779" y="6756649"/>
                </a:cubicBezTo>
                <a:lnTo>
                  <a:pt x="5489971" y="6858002"/>
                </a:lnTo>
                <a:lnTo>
                  <a:pt x="0" y="6858002"/>
                </a:lnTo>
                <a:lnTo>
                  <a:pt x="0"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13" name="Freeform: Shape 12">
            <a:extLst>
              <a:ext uri="{FF2B5EF4-FFF2-40B4-BE49-F238E27FC236}">
                <a16:creationId xmlns:a16="http://schemas.microsoft.com/office/drawing/2014/main" id="{AC8710B4-A815-4082-9E4F-F13A000709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49216" cy="6858001"/>
          </a:xfrm>
          <a:custGeom>
            <a:avLst/>
            <a:gdLst>
              <a:gd name="connsiteX0" fmla="*/ 0 w 6249216"/>
              <a:gd name="connsiteY0" fmla="*/ 0 h 6858001"/>
              <a:gd name="connsiteX1" fmla="*/ 5893742 w 6249216"/>
              <a:gd name="connsiteY1" fmla="*/ 1 h 6858001"/>
              <a:gd name="connsiteX2" fmla="*/ 5993697 w 6249216"/>
              <a:gd name="connsiteY2" fmla="*/ 380651 h 6858001"/>
              <a:gd name="connsiteX3" fmla="*/ 5308924 w 6249216"/>
              <a:gd name="connsiteY3" fmla="*/ 6647018 h 6858001"/>
              <a:gd name="connsiteX4" fmla="*/ 5200672 w 6249216"/>
              <a:gd name="connsiteY4" fmla="*/ 6858001 h 6858001"/>
              <a:gd name="connsiteX5" fmla="*/ 1 w 6249216"/>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49216" h="6858001">
                <a:moveTo>
                  <a:pt x="0" y="0"/>
                </a:moveTo>
                <a:lnTo>
                  <a:pt x="5893742" y="1"/>
                </a:lnTo>
                <a:lnTo>
                  <a:pt x="5993697" y="380651"/>
                </a:lnTo>
                <a:cubicBezTo>
                  <a:pt x="6511353" y="2559611"/>
                  <a:pt x="6222352" y="4758249"/>
                  <a:pt x="5308924" y="6647018"/>
                </a:cubicBezTo>
                <a:lnTo>
                  <a:pt x="5200672" y="6858001"/>
                </a:lnTo>
                <a:lnTo>
                  <a:pt x="1" y="685800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p:cNvSpPr txBox="1"/>
          <p:nvPr/>
        </p:nvSpPr>
        <p:spPr>
          <a:xfrm>
            <a:off x="733379" y="1075447"/>
            <a:ext cx="4782458" cy="1325563"/>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400" dirty="0">
                <a:latin typeface="HelloBigDeal Medium" panose="02000603000000000000" pitchFamily="2" charset="0"/>
                <a:ea typeface="HelloBigDeal Medium" panose="02000603000000000000" pitchFamily="2" charset="0"/>
                <a:cs typeface="+mj-cs"/>
              </a:rPr>
              <a:t>Strategies for Memory</a:t>
            </a:r>
          </a:p>
        </p:txBody>
      </p:sp>
      <p:sp>
        <p:nvSpPr>
          <p:cNvPr id="6" name="TextBox 5"/>
          <p:cNvSpPr txBox="1"/>
          <p:nvPr/>
        </p:nvSpPr>
        <p:spPr>
          <a:xfrm>
            <a:off x="804672" y="2871982"/>
            <a:ext cx="4782458" cy="3181684"/>
          </a:xfrm>
          <a:prstGeom prst="rect">
            <a:avLst/>
          </a:prstGeom>
        </p:spPr>
        <p:txBody>
          <a:bodyPr vert="horz" lIns="91440" tIns="45720" rIns="91440" bIns="45720" rtlCol="0" anchor="t">
            <a:normAutofit/>
          </a:bodyPr>
          <a:lstStyle/>
          <a:p>
            <a:pPr>
              <a:lnSpc>
                <a:spcPct val="90000"/>
              </a:lnSpc>
              <a:spcAft>
                <a:spcPts val="600"/>
              </a:spcAft>
            </a:pPr>
            <a:r>
              <a:rPr lang="en-US" sz="3200" u="sng" dirty="0">
                <a:latin typeface="Pond Free Me" pitchFamily="2" charset="0"/>
              </a:rPr>
              <a:t>Visual Cues</a:t>
            </a:r>
            <a:r>
              <a:rPr lang="en-US" sz="3200" dirty="0">
                <a:latin typeface="Pond Free Me" pitchFamily="2" charset="0"/>
              </a:rPr>
              <a:t> </a:t>
            </a:r>
          </a:p>
          <a:p>
            <a:pPr>
              <a:lnSpc>
                <a:spcPct val="90000"/>
              </a:lnSpc>
              <a:spcAft>
                <a:spcPts val="600"/>
              </a:spcAft>
            </a:pPr>
            <a:endParaRPr lang="en-US" sz="3200" dirty="0">
              <a:latin typeface="Pond Free Me" pitchFamily="2" charset="0"/>
            </a:endParaRPr>
          </a:p>
          <a:p>
            <a:pPr>
              <a:lnSpc>
                <a:spcPct val="90000"/>
              </a:lnSpc>
              <a:spcAft>
                <a:spcPts val="600"/>
              </a:spcAft>
            </a:pPr>
            <a:r>
              <a:rPr lang="en-US" sz="3200" dirty="0">
                <a:latin typeface="Pond Free Me" pitchFamily="2" charset="0"/>
              </a:rPr>
              <a:t>Ex. A cat sticker on their desk can help remind them to be a “cool cat” when they are angry. </a:t>
            </a:r>
          </a:p>
          <a:p>
            <a:pPr>
              <a:lnSpc>
                <a:spcPct val="90000"/>
              </a:lnSpc>
              <a:spcAft>
                <a:spcPts val="600"/>
              </a:spcAft>
            </a:pPr>
            <a:endParaRPr lang="en-US" sz="3200" dirty="0">
              <a:latin typeface="Pond Free Me" pitchFamily="2" charset="0"/>
            </a:endParaRPr>
          </a:p>
          <a:p>
            <a:pPr>
              <a:lnSpc>
                <a:spcPct val="90000"/>
              </a:lnSpc>
              <a:spcAft>
                <a:spcPts val="600"/>
              </a:spcAft>
            </a:pPr>
            <a:endParaRPr lang="en-US" sz="3200" dirty="0">
              <a:latin typeface="Pond Free Me" pitchFamily="2" charset="0"/>
            </a:endParaRPr>
          </a:p>
        </p:txBody>
      </p:sp>
      <p:sp>
        <p:nvSpPr>
          <p:cNvPr id="7" name="TextBox 6">
            <a:extLst>
              <a:ext uri="{FF2B5EF4-FFF2-40B4-BE49-F238E27FC236}">
                <a16:creationId xmlns:a16="http://schemas.microsoft.com/office/drawing/2014/main" id="{74D8510B-4CE2-6D46-8197-F2F0A947DA2D}"/>
              </a:ext>
            </a:extLst>
          </p:cNvPr>
          <p:cNvSpPr txBox="1"/>
          <p:nvPr/>
        </p:nvSpPr>
        <p:spPr>
          <a:xfrm>
            <a:off x="10001694" y="644333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1222650362"/>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B761509-3B9A-49A6-A84B-C3D8681169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Freeform: Shape 11">
            <a:extLst>
              <a:ext uri="{FF2B5EF4-FFF2-40B4-BE49-F238E27FC236}">
                <a16:creationId xmlns:a16="http://schemas.microsoft.com/office/drawing/2014/main" id="{91DE43FD-EB47-414A-B0AB-169B0FFFA5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272922" cy="6858000"/>
          </a:xfrm>
          <a:custGeom>
            <a:avLst/>
            <a:gdLst>
              <a:gd name="connsiteX0" fmla="*/ 0 w 9272922"/>
              <a:gd name="connsiteY0" fmla="*/ 0 h 6858000"/>
              <a:gd name="connsiteX1" fmla="*/ 1733417 w 9272922"/>
              <a:gd name="connsiteY1" fmla="*/ 0 h 6858000"/>
              <a:gd name="connsiteX2" fmla="*/ 3307976 w 9272922"/>
              <a:gd name="connsiteY2" fmla="*/ 0 h 6858000"/>
              <a:gd name="connsiteX3" fmla="*/ 8126249 w 9272922"/>
              <a:gd name="connsiteY3" fmla="*/ 0 h 6858000"/>
              <a:gd name="connsiteX4" fmla="*/ 8138896 w 9272922"/>
              <a:gd name="connsiteY4" fmla="*/ 31774 h 6858000"/>
              <a:gd name="connsiteX5" fmla="*/ 9193904 w 9272922"/>
              <a:gd name="connsiteY5" fmla="*/ 2682457 h 6858000"/>
              <a:gd name="connsiteX6" fmla="*/ 9193904 w 9272922"/>
              <a:gd name="connsiteY6" fmla="*/ 3752208 h 6858000"/>
              <a:gd name="connsiteX7" fmla="*/ 8036400 w 9272922"/>
              <a:gd name="connsiteY7" fmla="*/ 6660411 h 6858000"/>
              <a:gd name="connsiteX8" fmla="*/ 7957938 w 9272922"/>
              <a:gd name="connsiteY8" fmla="*/ 6857542 h 6858000"/>
              <a:gd name="connsiteX9" fmla="*/ 3307976 w 9272922"/>
              <a:gd name="connsiteY9" fmla="*/ 6857542 h 6858000"/>
              <a:gd name="connsiteX10" fmla="*/ 3307976 w 9272922"/>
              <a:gd name="connsiteY10" fmla="*/ 6858000 h 6858000"/>
              <a:gd name="connsiteX11" fmla="*/ 0 w 9272922"/>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72922" h="6858000">
                <a:moveTo>
                  <a:pt x="0" y="0"/>
                </a:moveTo>
                <a:lnTo>
                  <a:pt x="1733417" y="0"/>
                </a:lnTo>
                <a:lnTo>
                  <a:pt x="3307976" y="0"/>
                </a:lnTo>
                <a:lnTo>
                  <a:pt x="8126249" y="0"/>
                </a:lnTo>
                <a:lnTo>
                  <a:pt x="8138896" y="31774"/>
                </a:lnTo>
                <a:cubicBezTo>
                  <a:pt x="9193904" y="2682457"/>
                  <a:pt x="9193904" y="2682457"/>
                  <a:pt x="9193904" y="2682457"/>
                </a:cubicBezTo>
                <a:cubicBezTo>
                  <a:pt x="9299262" y="2988100"/>
                  <a:pt x="9299262" y="3446565"/>
                  <a:pt x="9193904" y="3752208"/>
                </a:cubicBezTo>
                <a:cubicBezTo>
                  <a:pt x="8709916" y="4968215"/>
                  <a:pt x="8331802" y="5918220"/>
                  <a:pt x="8036400" y="6660411"/>
                </a:cubicBezTo>
                <a:lnTo>
                  <a:pt x="7957938" y="6857542"/>
                </a:lnTo>
                <a:lnTo>
                  <a:pt x="3307976" y="6857542"/>
                </a:lnTo>
                <a:lnTo>
                  <a:pt x="3307976"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4" name="Group 13">
            <a:extLst>
              <a:ext uri="{FF2B5EF4-FFF2-40B4-BE49-F238E27FC236}">
                <a16:creationId xmlns:a16="http://schemas.microsoft.com/office/drawing/2014/main" id="{58495BCC-CE77-4CC2-952E-846F41119FD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160561" y="1075188"/>
            <a:ext cx="1562267" cy="1172973"/>
            <a:chOff x="9160561" y="1075188"/>
            <a:chExt cx="1562267" cy="1172973"/>
          </a:xfrm>
        </p:grpSpPr>
        <p:sp>
          <p:nvSpPr>
            <p:cNvPr id="15" name="Freeform 5">
              <a:extLst>
                <a:ext uri="{FF2B5EF4-FFF2-40B4-BE49-F238E27FC236}">
                  <a16:creationId xmlns:a16="http://schemas.microsoft.com/office/drawing/2014/main" id="{1B42538B-E30F-4967-A6C1-8EBA775F4D6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160561" y="1423846"/>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6" name="Freeform 5">
              <a:extLst>
                <a:ext uri="{FF2B5EF4-FFF2-40B4-BE49-F238E27FC236}">
                  <a16:creationId xmlns:a16="http://schemas.microsoft.com/office/drawing/2014/main" id="{9A6BD9AC-4DE7-4B20-8547-4E3B375C21F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960661" y="1075188"/>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pic>
        <p:nvPicPr>
          <p:cNvPr id="9" name="Picture 8" descr="Text&#10;&#10;Description automatically generated">
            <a:extLst>
              <a:ext uri="{FF2B5EF4-FFF2-40B4-BE49-F238E27FC236}">
                <a16:creationId xmlns:a16="http://schemas.microsoft.com/office/drawing/2014/main" id="{E6D63ADE-D405-4649-BA57-73F8561AB59F}"/>
              </a:ext>
            </a:extLst>
          </p:cNvPr>
          <p:cNvPicPr>
            <a:picLocks noChangeAspect="1"/>
          </p:cNvPicPr>
          <p:nvPr/>
        </p:nvPicPr>
        <p:blipFill>
          <a:blip r:embed="rId3"/>
          <a:stretch>
            <a:fillRect/>
          </a:stretch>
        </p:blipFill>
        <p:spPr>
          <a:xfrm>
            <a:off x="937385" y="0"/>
            <a:ext cx="6858000" cy="6858000"/>
          </a:xfrm>
          <a:prstGeom prst="rect">
            <a:avLst/>
          </a:prstGeom>
        </p:spPr>
      </p:pic>
      <p:sp>
        <p:nvSpPr>
          <p:cNvPr id="8" name="TextBox 7">
            <a:extLst>
              <a:ext uri="{FF2B5EF4-FFF2-40B4-BE49-F238E27FC236}">
                <a16:creationId xmlns:a16="http://schemas.microsoft.com/office/drawing/2014/main" id="{5E797704-5581-0940-AE6A-428C54407E6B}"/>
              </a:ext>
            </a:extLst>
          </p:cNvPr>
          <p:cNvSpPr txBox="1"/>
          <p:nvPr/>
        </p:nvSpPr>
        <p:spPr>
          <a:xfrm>
            <a:off x="0" y="233916"/>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29362492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B8863183-075F-0847-8384-8D7A51168E8C}"/>
              </a:ext>
            </a:extLst>
          </p:cNvPr>
          <p:cNvPicPr>
            <a:picLocks noChangeAspect="1"/>
          </p:cNvPicPr>
          <p:nvPr/>
        </p:nvPicPr>
        <p:blipFill rotWithShape="1">
          <a:blip r:embed="rId3"/>
          <a:srcRect l="9056" r="-1" b="-1"/>
          <a:stretch/>
        </p:blipFill>
        <p:spPr>
          <a:xfrm>
            <a:off x="1"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8EAECEB-4C53-FE45-8264-1A84DDD68E0F}"/>
              </a:ext>
            </a:extLst>
          </p:cNvPr>
          <p:cNvSpPr>
            <a:spLocks noGrp="1"/>
          </p:cNvSpPr>
          <p:nvPr>
            <p:ph type="title"/>
          </p:nvPr>
        </p:nvSpPr>
        <p:spPr>
          <a:xfrm>
            <a:off x="7509308" y="0"/>
            <a:ext cx="3822189" cy="1899912"/>
          </a:xfrm>
        </p:spPr>
        <p:txBody>
          <a:bodyPr>
            <a:normAutofit/>
          </a:bodyPr>
          <a:lstStyle/>
          <a:p>
            <a:r>
              <a:rPr lang="en-US" sz="5400" dirty="0">
                <a:latin typeface="HelloBigDeal Medium" panose="02000603000000000000" pitchFamily="2" charset="0"/>
                <a:ea typeface="HelloBigDeal Medium" panose="02000603000000000000" pitchFamily="2" charset="0"/>
              </a:rPr>
              <a:t>Action</a:t>
            </a:r>
          </a:p>
        </p:txBody>
      </p:sp>
      <p:sp>
        <p:nvSpPr>
          <p:cNvPr id="3" name="Content Placeholder 2">
            <a:extLst>
              <a:ext uri="{FF2B5EF4-FFF2-40B4-BE49-F238E27FC236}">
                <a16:creationId xmlns:a16="http://schemas.microsoft.com/office/drawing/2014/main" id="{8F97B6EE-9C2E-9044-82F2-75551F742297}"/>
              </a:ext>
            </a:extLst>
          </p:cNvPr>
          <p:cNvSpPr>
            <a:spLocks noGrp="1"/>
          </p:cNvSpPr>
          <p:nvPr>
            <p:ph idx="1"/>
          </p:nvPr>
        </p:nvSpPr>
        <p:spPr>
          <a:xfrm>
            <a:off x="7553912" y="1742825"/>
            <a:ext cx="3822189" cy="3742762"/>
          </a:xfrm>
        </p:spPr>
        <p:txBody>
          <a:bodyPr>
            <a:noAutofit/>
          </a:bodyPr>
          <a:lstStyle/>
          <a:p>
            <a:r>
              <a:rPr lang="en-US" dirty="0">
                <a:latin typeface="Pond Free Me" pitchFamily="2" charset="0"/>
              </a:rPr>
              <a:t>They may struggle with:</a:t>
            </a:r>
          </a:p>
          <a:p>
            <a:pPr lvl="1"/>
            <a:r>
              <a:rPr lang="en-US" sz="2800" dirty="0">
                <a:latin typeface="Pond Free Me" pitchFamily="2" charset="0"/>
              </a:rPr>
              <a:t>Regulating behavior</a:t>
            </a:r>
          </a:p>
          <a:p>
            <a:pPr lvl="1"/>
            <a:r>
              <a:rPr lang="en-US" sz="2800" dirty="0">
                <a:latin typeface="Pond Free Me" pitchFamily="2" charset="0"/>
              </a:rPr>
              <a:t>Acting impulsively</a:t>
            </a:r>
          </a:p>
          <a:p>
            <a:pPr lvl="1"/>
            <a:r>
              <a:rPr lang="en-US" sz="2800" dirty="0">
                <a:latin typeface="Pond Free Me" pitchFamily="2" charset="0"/>
              </a:rPr>
              <a:t>Understanding context of interactions</a:t>
            </a:r>
          </a:p>
          <a:p>
            <a:pPr lvl="1"/>
            <a:r>
              <a:rPr lang="en-US" sz="2800" dirty="0">
                <a:latin typeface="Pond Free Me" pitchFamily="2" charset="0"/>
              </a:rPr>
              <a:t>Failing to understand body language and social cues</a:t>
            </a:r>
          </a:p>
          <a:p>
            <a:pPr lvl="1"/>
            <a:r>
              <a:rPr lang="en-US" sz="2800" dirty="0">
                <a:latin typeface="Pond Free Me" pitchFamily="2" charset="0"/>
              </a:rPr>
              <a:t>Pacing</a:t>
            </a:r>
          </a:p>
        </p:txBody>
      </p:sp>
      <p:sp>
        <p:nvSpPr>
          <p:cNvPr id="7" name="TextBox 6">
            <a:extLst>
              <a:ext uri="{FF2B5EF4-FFF2-40B4-BE49-F238E27FC236}">
                <a16:creationId xmlns:a16="http://schemas.microsoft.com/office/drawing/2014/main" id="{5F0F52EA-3FAA-6B41-A9C0-4BF29D417005}"/>
              </a:ext>
            </a:extLst>
          </p:cNvPr>
          <p:cNvSpPr txBox="1"/>
          <p:nvPr/>
        </p:nvSpPr>
        <p:spPr>
          <a:xfrm>
            <a:off x="10001694" y="644333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19276058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833ECA6-122D-8E46-B2EE-4ECBCAC2EB2D}"/>
              </a:ext>
            </a:extLst>
          </p:cNvPr>
          <p:cNvPicPr>
            <a:picLocks noChangeAspect="1"/>
          </p:cNvPicPr>
          <p:nvPr/>
        </p:nvPicPr>
        <p:blipFill>
          <a:blip r:embed="rId3"/>
          <a:stretch>
            <a:fillRect/>
          </a:stretch>
        </p:blipFill>
        <p:spPr>
          <a:xfrm>
            <a:off x="950421" y="-304800"/>
            <a:ext cx="10108605" cy="7162800"/>
          </a:xfrm>
          <a:prstGeom prst="rect">
            <a:avLst/>
          </a:prstGeom>
        </p:spPr>
      </p:pic>
      <p:sp>
        <p:nvSpPr>
          <p:cNvPr id="2" name="TextBox 1"/>
          <p:cNvSpPr txBox="1"/>
          <p:nvPr/>
        </p:nvSpPr>
        <p:spPr>
          <a:xfrm>
            <a:off x="1848780" y="394692"/>
            <a:ext cx="6268526" cy="1200329"/>
          </a:xfrm>
          <a:prstGeom prst="rect">
            <a:avLst/>
          </a:prstGeom>
          <a:noFill/>
        </p:spPr>
        <p:txBody>
          <a:bodyPr wrap="square" rtlCol="0">
            <a:spAutoFit/>
          </a:bodyPr>
          <a:lstStyle/>
          <a:p>
            <a:pPr algn="ctr"/>
            <a:r>
              <a:rPr lang="en-US" sz="3600" dirty="0">
                <a:latin typeface="HelloBigDeal Medium" panose="02000603000000000000" pitchFamily="2" charset="0"/>
                <a:ea typeface="HelloBigDeal Medium" panose="02000603000000000000" pitchFamily="2" charset="0"/>
                <a:cs typeface="Pond Free Me" charset="0"/>
              </a:rPr>
              <a:t>Strategies for Action</a:t>
            </a:r>
          </a:p>
        </p:txBody>
      </p:sp>
      <p:sp>
        <p:nvSpPr>
          <p:cNvPr id="6" name="TextBox 5"/>
          <p:cNvSpPr txBox="1"/>
          <p:nvPr/>
        </p:nvSpPr>
        <p:spPr>
          <a:xfrm>
            <a:off x="2288933" y="1920492"/>
            <a:ext cx="6839025" cy="5262979"/>
          </a:xfrm>
          <a:prstGeom prst="rect">
            <a:avLst/>
          </a:prstGeom>
          <a:noFill/>
        </p:spPr>
        <p:txBody>
          <a:bodyPr wrap="square" rtlCol="0">
            <a:spAutoFit/>
          </a:bodyPr>
          <a:lstStyle/>
          <a:p>
            <a:pPr algn="ctr"/>
            <a:r>
              <a:rPr lang="en-US" sz="2800" u="sng" dirty="0">
                <a:latin typeface="Pond Free Me" charset="0"/>
                <a:ea typeface="Pond Free Me" charset="0"/>
                <a:cs typeface="Pond Free Me" charset="0"/>
              </a:rPr>
              <a:t>Dry erase board: </a:t>
            </a:r>
            <a:r>
              <a:rPr lang="en-US" sz="2800" dirty="0">
                <a:latin typeface="Pond Free Me" charset="0"/>
                <a:ea typeface="Pond Free Me" charset="0"/>
                <a:cs typeface="Pond Free Me" charset="0"/>
              </a:rPr>
              <a:t>Give the student a small dry erase board. </a:t>
            </a:r>
          </a:p>
          <a:p>
            <a:pPr algn="ctr"/>
            <a:endParaRPr lang="en-US" sz="2800" dirty="0">
              <a:latin typeface="Pond Free Me" charset="0"/>
              <a:ea typeface="Pond Free Me" charset="0"/>
              <a:cs typeface="Pond Free Me" charset="0"/>
            </a:endParaRPr>
          </a:p>
          <a:p>
            <a:pPr algn="ctr"/>
            <a:r>
              <a:rPr lang="en-US" sz="2800" dirty="0">
                <a:latin typeface="Pond Free Me" charset="0"/>
                <a:ea typeface="Pond Free Me" charset="0"/>
                <a:cs typeface="Pond Free Me" charset="0"/>
              </a:rPr>
              <a:t>When they get excited when you are teaching, have them write or draw what they want to say on the board. </a:t>
            </a:r>
          </a:p>
          <a:p>
            <a:pPr algn="ctr"/>
            <a:endParaRPr lang="en-US" sz="2800" dirty="0">
              <a:latin typeface="Pond Free Me" charset="0"/>
              <a:ea typeface="Pond Free Me" charset="0"/>
              <a:cs typeface="Pond Free Me" charset="0"/>
            </a:endParaRPr>
          </a:p>
          <a:p>
            <a:pPr algn="ctr"/>
            <a:r>
              <a:rPr lang="en-US" sz="2800" dirty="0">
                <a:latin typeface="Pond Free Me" charset="0"/>
                <a:ea typeface="Pond Free Me" charset="0"/>
                <a:cs typeface="Pond Free Me" charset="0"/>
              </a:rPr>
              <a:t>*Tip:  Teach them to hold up their board and you give them a thumbs up which let’s them know you see what they wanted to say/blurt. </a:t>
            </a:r>
          </a:p>
          <a:p>
            <a:pPr algn="ctr"/>
            <a:endParaRPr lang="en-US" sz="2800" dirty="0">
              <a:latin typeface="Pond Free Me" charset="0"/>
              <a:ea typeface="Pond Free Me" charset="0"/>
              <a:cs typeface="Pond Free Me" charset="0"/>
            </a:endParaRPr>
          </a:p>
          <a:p>
            <a:pPr algn="ctr"/>
            <a:endParaRPr lang="en-US" sz="2800" dirty="0">
              <a:latin typeface="Pond Free Me" charset="0"/>
              <a:ea typeface="Pond Free Me" charset="0"/>
              <a:cs typeface="Pond Free Me" charset="0"/>
            </a:endParaRPr>
          </a:p>
        </p:txBody>
      </p:sp>
      <p:sp>
        <p:nvSpPr>
          <p:cNvPr id="5" name="TextBox 4">
            <a:extLst>
              <a:ext uri="{FF2B5EF4-FFF2-40B4-BE49-F238E27FC236}">
                <a16:creationId xmlns:a16="http://schemas.microsoft.com/office/drawing/2014/main" id="{88A7E6EC-AE01-814C-BF7E-CC1892AC1971}"/>
              </a:ext>
            </a:extLst>
          </p:cNvPr>
          <p:cNvSpPr txBox="1"/>
          <p:nvPr/>
        </p:nvSpPr>
        <p:spPr>
          <a:xfrm>
            <a:off x="10001694" y="644333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10485552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p:cNvSpPr txBox="1"/>
          <p:nvPr/>
        </p:nvSpPr>
        <p:spPr>
          <a:xfrm>
            <a:off x="648927" y="338328"/>
            <a:ext cx="4083493" cy="1608328"/>
          </a:xfrm>
          <a:prstGeom prst="rect">
            <a:avLst/>
          </a:prstGeom>
        </p:spPr>
        <p:txBody>
          <a:bodyPr vert="horz" lIns="91440" tIns="45720" rIns="91440" bIns="45720" rtlCol="0" anchor="ctr">
            <a:normAutofit fontScale="70000" lnSpcReduction="20000"/>
          </a:bodyPr>
          <a:lstStyle/>
          <a:p>
            <a:pPr>
              <a:lnSpc>
                <a:spcPct val="150000"/>
              </a:lnSpc>
              <a:spcBef>
                <a:spcPct val="0"/>
              </a:spcBef>
              <a:spcAft>
                <a:spcPts val="600"/>
              </a:spcAft>
            </a:pPr>
            <a:r>
              <a:rPr lang="en-US" sz="3600" dirty="0">
                <a:latin typeface="HelloBigDeal Medium" panose="02000603000000000000" pitchFamily="2" charset="0"/>
                <a:ea typeface="HelloBigDeal Medium" panose="02000603000000000000" pitchFamily="2" charset="0"/>
                <a:cs typeface="+mj-cs"/>
              </a:rPr>
              <a:t>Other tips for encouraging success</a:t>
            </a:r>
          </a:p>
        </p:txBody>
      </p:sp>
      <p:sp>
        <p:nvSpPr>
          <p:cNvPr id="6" name="TextBox 5"/>
          <p:cNvSpPr txBox="1"/>
          <p:nvPr/>
        </p:nvSpPr>
        <p:spPr>
          <a:xfrm>
            <a:off x="4864100" y="338328"/>
            <a:ext cx="6675627" cy="1605083"/>
          </a:xfrm>
          <a:prstGeom prst="rect">
            <a:avLst/>
          </a:prstGeom>
        </p:spPr>
        <p:txBody>
          <a:bodyPr vert="horz" lIns="91440" tIns="45720" rIns="91440" bIns="45720" rtlCol="0" anchor="ctr">
            <a:normAutofit fontScale="92500" lnSpcReduction="20000"/>
          </a:bodyPr>
          <a:lstStyle/>
          <a:p>
            <a:pPr marL="457200" indent="-228600">
              <a:lnSpc>
                <a:spcPct val="90000"/>
              </a:lnSpc>
              <a:spcAft>
                <a:spcPts val="600"/>
              </a:spcAft>
              <a:buFont typeface="Arial" panose="020B0604020202020204" pitchFamily="34" charset="0"/>
              <a:buChar char="•"/>
            </a:pPr>
            <a:endParaRPr lang="en-US" sz="1900" dirty="0"/>
          </a:p>
          <a:p>
            <a:pPr>
              <a:lnSpc>
                <a:spcPct val="90000"/>
              </a:lnSpc>
              <a:spcAft>
                <a:spcPts val="600"/>
              </a:spcAft>
            </a:pPr>
            <a:r>
              <a:rPr lang="en-US" sz="2400" dirty="0">
                <a:latin typeface="Pond Free Me" pitchFamily="2" charset="0"/>
              </a:rPr>
              <a:t>Use visuals, auditory cues/sounds, and hand signals along with your written and verbal directions.</a:t>
            </a:r>
          </a:p>
          <a:p>
            <a:pPr>
              <a:lnSpc>
                <a:spcPct val="90000"/>
              </a:lnSpc>
              <a:spcAft>
                <a:spcPts val="600"/>
              </a:spcAft>
            </a:pPr>
            <a:r>
              <a:rPr lang="en-US" sz="2400" dirty="0">
                <a:latin typeface="Pond Free Me" pitchFamily="2" charset="0"/>
              </a:rPr>
              <a:t> Ex. The wind chime means sit along with my cue of me pushing my palm down to ground. </a:t>
            </a:r>
            <a:endParaRPr lang="en-US" sz="1900" dirty="0"/>
          </a:p>
          <a:p>
            <a:pPr indent="-228600">
              <a:lnSpc>
                <a:spcPct val="90000"/>
              </a:lnSpc>
              <a:spcAft>
                <a:spcPts val="600"/>
              </a:spcAft>
              <a:buFont typeface="Arial" panose="020B0604020202020204" pitchFamily="34" charset="0"/>
              <a:buChar char="•"/>
            </a:pPr>
            <a:endParaRPr lang="en-US" sz="1900" dirty="0"/>
          </a:p>
        </p:txBody>
      </p:sp>
      <p:sp>
        <p:nvSpPr>
          <p:cNvPr id="11" name="Rectangle 10">
            <a:extLst>
              <a:ext uri="{FF2B5EF4-FFF2-40B4-BE49-F238E27FC236}">
                <a16:creationId xmlns:a16="http://schemas.microsoft.com/office/drawing/2014/main" id="{5AAE9118-0436-4488-AC4A-C14DF6A7B6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2211010"/>
            <a:ext cx="12192002" cy="464699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ounded Rectangle 26">
            <a:extLst>
              <a:ext uri="{FF2B5EF4-FFF2-40B4-BE49-F238E27FC236}">
                <a16:creationId xmlns:a16="http://schemas.microsoft.com/office/drawing/2014/main" id="{1B10F861-B8F1-49C7-BD58-EAB20CEE7F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1564" y="2423160"/>
            <a:ext cx="5613569" cy="3930315"/>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03F0ECA5-299C-C340-B972-893EA291EE67}"/>
              </a:ext>
            </a:extLst>
          </p:cNvPr>
          <p:cNvPicPr>
            <a:picLocks noChangeAspect="1"/>
          </p:cNvPicPr>
          <p:nvPr/>
        </p:nvPicPr>
        <p:blipFill>
          <a:blip r:embed="rId3"/>
          <a:stretch>
            <a:fillRect/>
          </a:stretch>
        </p:blipFill>
        <p:spPr>
          <a:xfrm>
            <a:off x="653280" y="2742397"/>
            <a:ext cx="4950135" cy="3291840"/>
          </a:xfrm>
          <a:prstGeom prst="rect">
            <a:avLst/>
          </a:prstGeom>
        </p:spPr>
      </p:pic>
      <p:sp>
        <p:nvSpPr>
          <p:cNvPr id="15" name="Rounded Rectangle 16">
            <a:extLst>
              <a:ext uri="{FF2B5EF4-FFF2-40B4-BE49-F238E27FC236}">
                <a16:creationId xmlns:a16="http://schemas.microsoft.com/office/drawing/2014/main" id="{61F6E425-22AB-4DA2-8FAC-58ADB58EF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54749" y="2423160"/>
            <a:ext cx="5613569" cy="3930315"/>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F4A056C9-594A-6B4F-AFD2-A97836AA423F}"/>
              </a:ext>
            </a:extLst>
          </p:cNvPr>
          <p:cNvPicPr>
            <a:picLocks noChangeAspect="1"/>
          </p:cNvPicPr>
          <p:nvPr/>
        </p:nvPicPr>
        <p:blipFill>
          <a:blip r:embed="rId4"/>
          <a:stretch>
            <a:fillRect/>
          </a:stretch>
        </p:blipFill>
        <p:spPr>
          <a:xfrm>
            <a:off x="6576484" y="2784094"/>
            <a:ext cx="4974336" cy="3208446"/>
          </a:xfrm>
          <a:prstGeom prst="rect">
            <a:avLst/>
          </a:prstGeom>
        </p:spPr>
      </p:pic>
      <p:sp>
        <p:nvSpPr>
          <p:cNvPr id="9" name="TextBox 8">
            <a:extLst>
              <a:ext uri="{FF2B5EF4-FFF2-40B4-BE49-F238E27FC236}">
                <a16:creationId xmlns:a16="http://schemas.microsoft.com/office/drawing/2014/main" id="{1362C6CB-95AF-AA4F-872D-E2435A8B912B}"/>
              </a:ext>
            </a:extLst>
          </p:cNvPr>
          <p:cNvSpPr txBox="1"/>
          <p:nvPr/>
        </p:nvSpPr>
        <p:spPr>
          <a:xfrm>
            <a:off x="10001694" y="644333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28430191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321732"/>
            <a:ext cx="7058307" cy="1964266"/>
          </a:xfrm>
          <a:prstGeom prst="rect">
            <a:avLst/>
          </a:prstGeom>
          <a:solidFill>
            <a:srgbClr val="63624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p:cNvSpPr txBox="1"/>
          <p:nvPr/>
        </p:nvSpPr>
        <p:spPr>
          <a:xfrm>
            <a:off x="524256" y="491260"/>
            <a:ext cx="6594189" cy="1625210"/>
          </a:xfrm>
          <a:prstGeom prst="rect">
            <a:avLst/>
          </a:prstGeom>
        </p:spPr>
        <p:txBody>
          <a:bodyPr vert="horz" lIns="91440" tIns="45720" rIns="91440" bIns="45720" rtlCol="0" anchor="ctr">
            <a:normAutofit fontScale="92500" lnSpcReduction="10000"/>
          </a:bodyPr>
          <a:lstStyle/>
          <a:p>
            <a:pPr>
              <a:lnSpc>
                <a:spcPct val="90000"/>
              </a:lnSpc>
              <a:spcBef>
                <a:spcPct val="0"/>
              </a:spcBef>
              <a:spcAft>
                <a:spcPts val="600"/>
              </a:spcAft>
            </a:pPr>
            <a:r>
              <a:rPr lang="en-US" sz="4400" dirty="0">
                <a:solidFill>
                  <a:srgbClr val="FFFFFF"/>
                </a:solidFill>
                <a:latin typeface="HelloBigDeal Medium" panose="02000603000000000000" pitchFamily="2" charset="0"/>
                <a:ea typeface="HelloBigDeal Medium" panose="02000603000000000000" pitchFamily="2" charset="0"/>
                <a:cs typeface="+mj-cs"/>
              </a:rPr>
              <a:t>Other tips for encouraging success</a:t>
            </a:r>
          </a:p>
        </p:txBody>
      </p:sp>
      <p:pic>
        <p:nvPicPr>
          <p:cNvPr id="3" name="Picture 2">
            <a:extLst>
              <a:ext uri="{FF2B5EF4-FFF2-40B4-BE49-F238E27FC236}">
                <a16:creationId xmlns:a16="http://schemas.microsoft.com/office/drawing/2014/main" id="{FBB61F3B-529D-DC4F-86FC-726E978A7D14}"/>
              </a:ext>
            </a:extLst>
          </p:cNvPr>
          <p:cNvPicPr>
            <a:picLocks noChangeAspect="1"/>
          </p:cNvPicPr>
          <p:nvPr/>
        </p:nvPicPr>
        <p:blipFill rotWithShape="1">
          <a:blip r:embed="rId3"/>
          <a:srcRect t="3836" r="1" b="19088"/>
          <a:stretch/>
        </p:blipFill>
        <p:spPr>
          <a:xfrm>
            <a:off x="327547" y="2454903"/>
            <a:ext cx="7058306" cy="4080254"/>
          </a:xfrm>
          <a:prstGeom prst="rect">
            <a:avLst/>
          </a:prstGeom>
        </p:spPr>
      </p:pic>
      <p:sp>
        <p:nvSpPr>
          <p:cNvPr id="13" name="Rectangle 1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75" y="321732"/>
            <a:ext cx="431329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p:cNvSpPr txBox="1"/>
          <p:nvPr/>
        </p:nvSpPr>
        <p:spPr>
          <a:xfrm>
            <a:off x="7551160" y="2132973"/>
            <a:ext cx="4313293" cy="4852362"/>
          </a:xfrm>
          <a:prstGeom prst="rect">
            <a:avLst/>
          </a:prstGeom>
        </p:spPr>
        <p:txBody>
          <a:bodyPr vert="horz" lIns="91440" tIns="45720" rIns="91440" bIns="45720" rtlCol="0" anchor="ctr">
            <a:noAutofit/>
          </a:bodyPr>
          <a:lstStyle/>
          <a:p>
            <a:pPr indent="-228600">
              <a:lnSpc>
                <a:spcPct val="90000"/>
              </a:lnSpc>
              <a:spcAft>
                <a:spcPts val="600"/>
              </a:spcAft>
              <a:buFont typeface="Arial" panose="020B0604020202020204" pitchFamily="34" charset="0"/>
              <a:buChar char="•"/>
            </a:pPr>
            <a:endParaRPr lang="en-US" sz="3600" dirty="0">
              <a:solidFill>
                <a:srgbClr val="FFFFFF"/>
              </a:solidFill>
              <a:latin typeface="Pond Free Me" pitchFamily="2" charset="0"/>
            </a:endParaRPr>
          </a:p>
          <a:p>
            <a:pPr marL="457200" indent="-228600">
              <a:lnSpc>
                <a:spcPct val="90000"/>
              </a:lnSpc>
              <a:spcAft>
                <a:spcPts val="600"/>
              </a:spcAft>
              <a:buFont typeface="Arial" panose="020B0604020202020204" pitchFamily="34" charset="0"/>
              <a:buChar char="•"/>
            </a:pPr>
            <a:r>
              <a:rPr lang="en-US" sz="3600" dirty="0">
                <a:solidFill>
                  <a:srgbClr val="FFFFFF"/>
                </a:solidFill>
                <a:latin typeface="Pond Free Me" pitchFamily="2" charset="0"/>
              </a:rPr>
              <a:t>Give clear, short, specific directions.</a:t>
            </a:r>
          </a:p>
          <a:p>
            <a:pPr indent="-228600">
              <a:lnSpc>
                <a:spcPct val="90000"/>
              </a:lnSpc>
              <a:spcAft>
                <a:spcPts val="600"/>
              </a:spcAft>
              <a:buFont typeface="Arial" panose="020B0604020202020204" pitchFamily="34" charset="0"/>
              <a:buChar char="•"/>
            </a:pPr>
            <a:endParaRPr lang="en-US" sz="3600" dirty="0">
              <a:solidFill>
                <a:srgbClr val="FFFFFF"/>
              </a:solidFill>
              <a:latin typeface="Pond Free Me" pitchFamily="2" charset="0"/>
            </a:endParaRPr>
          </a:p>
          <a:p>
            <a:pPr marL="457200" indent="-228600">
              <a:lnSpc>
                <a:spcPct val="90000"/>
              </a:lnSpc>
              <a:spcAft>
                <a:spcPts val="600"/>
              </a:spcAft>
              <a:buFont typeface="Arial" panose="020B0604020202020204" pitchFamily="34" charset="0"/>
              <a:buChar char="•"/>
            </a:pPr>
            <a:r>
              <a:rPr lang="en-US" sz="3600" dirty="0">
                <a:solidFill>
                  <a:srgbClr val="FFFFFF"/>
                </a:solidFill>
                <a:latin typeface="Pond Free Me" pitchFamily="2" charset="0"/>
              </a:rPr>
              <a:t>Have the student repeat the directions back to you.</a:t>
            </a:r>
          </a:p>
          <a:p>
            <a:pPr marL="457200" indent="-228600">
              <a:lnSpc>
                <a:spcPct val="90000"/>
              </a:lnSpc>
              <a:spcAft>
                <a:spcPts val="600"/>
              </a:spcAft>
              <a:buFont typeface="Arial" panose="020B0604020202020204" pitchFamily="34" charset="0"/>
              <a:buChar char="•"/>
            </a:pPr>
            <a:endParaRPr lang="en-US" sz="3600" dirty="0">
              <a:solidFill>
                <a:srgbClr val="FFFFFF"/>
              </a:solidFill>
              <a:latin typeface="Pond Free Me" pitchFamily="2" charset="0"/>
            </a:endParaRPr>
          </a:p>
          <a:p>
            <a:pPr marL="457200" indent="-228600">
              <a:lnSpc>
                <a:spcPct val="90000"/>
              </a:lnSpc>
              <a:spcAft>
                <a:spcPts val="600"/>
              </a:spcAft>
              <a:buFont typeface="Arial" panose="020B0604020202020204" pitchFamily="34" charset="0"/>
              <a:buChar char="•"/>
            </a:pPr>
            <a:r>
              <a:rPr lang="en-US" sz="3600" dirty="0">
                <a:solidFill>
                  <a:srgbClr val="FFFFFF"/>
                </a:solidFill>
                <a:latin typeface="Pond Free Me" pitchFamily="2" charset="0"/>
              </a:rPr>
              <a:t>State, pause, repeat.</a:t>
            </a:r>
          </a:p>
          <a:p>
            <a:pPr marL="457200" indent="-228600">
              <a:lnSpc>
                <a:spcPct val="90000"/>
              </a:lnSpc>
              <a:spcAft>
                <a:spcPts val="600"/>
              </a:spcAft>
              <a:buFont typeface="Arial" panose="020B0604020202020204" pitchFamily="34" charset="0"/>
              <a:buChar char="•"/>
            </a:pPr>
            <a:endParaRPr lang="en-US" sz="3600" dirty="0">
              <a:solidFill>
                <a:srgbClr val="FFFFFF"/>
              </a:solidFill>
              <a:latin typeface="Pond Free Me" pitchFamily="2" charset="0"/>
            </a:endParaRPr>
          </a:p>
          <a:p>
            <a:pPr indent="-228600">
              <a:lnSpc>
                <a:spcPct val="90000"/>
              </a:lnSpc>
              <a:spcAft>
                <a:spcPts val="600"/>
              </a:spcAft>
              <a:buFont typeface="Arial" panose="020B0604020202020204" pitchFamily="34" charset="0"/>
              <a:buChar char="•"/>
            </a:pPr>
            <a:endParaRPr lang="en-US" sz="3600" dirty="0">
              <a:solidFill>
                <a:srgbClr val="FFFFFF"/>
              </a:solidFill>
              <a:latin typeface="Pond Free Me" pitchFamily="2" charset="0"/>
            </a:endParaRPr>
          </a:p>
          <a:p>
            <a:pPr indent="-228600">
              <a:lnSpc>
                <a:spcPct val="90000"/>
              </a:lnSpc>
              <a:spcAft>
                <a:spcPts val="600"/>
              </a:spcAft>
              <a:buFont typeface="Arial" panose="020B0604020202020204" pitchFamily="34" charset="0"/>
              <a:buChar char="•"/>
            </a:pPr>
            <a:endParaRPr lang="en-US" sz="3600" dirty="0">
              <a:solidFill>
                <a:srgbClr val="FFFFFF"/>
              </a:solidFill>
              <a:latin typeface="Pond Free Me" pitchFamily="2" charset="0"/>
            </a:endParaRPr>
          </a:p>
          <a:p>
            <a:pPr indent="-228600">
              <a:lnSpc>
                <a:spcPct val="90000"/>
              </a:lnSpc>
              <a:spcAft>
                <a:spcPts val="600"/>
              </a:spcAft>
              <a:buFont typeface="Arial" panose="020B0604020202020204" pitchFamily="34" charset="0"/>
              <a:buChar char="•"/>
            </a:pPr>
            <a:endParaRPr lang="en-US" sz="3600" dirty="0">
              <a:solidFill>
                <a:srgbClr val="FFFFFF"/>
              </a:solidFill>
              <a:latin typeface="Pond Free Me" pitchFamily="2" charset="0"/>
            </a:endParaRPr>
          </a:p>
          <a:p>
            <a:pPr indent="-228600">
              <a:lnSpc>
                <a:spcPct val="90000"/>
              </a:lnSpc>
              <a:spcAft>
                <a:spcPts val="600"/>
              </a:spcAft>
              <a:buFont typeface="Arial" panose="020B0604020202020204" pitchFamily="34" charset="0"/>
              <a:buChar char="•"/>
            </a:pPr>
            <a:endParaRPr lang="en-US" sz="3600" dirty="0">
              <a:solidFill>
                <a:srgbClr val="FFFFFF"/>
              </a:solidFill>
              <a:latin typeface="Pond Free Me" pitchFamily="2" charset="0"/>
            </a:endParaRPr>
          </a:p>
        </p:txBody>
      </p:sp>
      <p:sp>
        <p:nvSpPr>
          <p:cNvPr id="7" name="TextBox 6">
            <a:extLst>
              <a:ext uri="{FF2B5EF4-FFF2-40B4-BE49-F238E27FC236}">
                <a16:creationId xmlns:a16="http://schemas.microsoft.com/office/drawing/2014/main" id="{66665E12-188E-C04F-A07D-1E2669319A3C}"/>
              </a:ext>
            </a:extLst>
          </p:cNvPr>
          <p:cNvSpPr txBox="1"/>
          <p:nvPr/>
        </p:nvSpPr>
        <p:spPr>
          <a:xfrm>
            <a:off x="9789043" y="6642556"/>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26294048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extBox 1"/>
          <p:cNvSpPr txBox="1"/>
          <p:nvPr/>
        </p:nvSpPr>
        <p:spPr>
          <a:xfrm>
            <a:off x="6367142" y="401053"/>
            <a:ext cx="5476407" cy="1936383"/>
          </a:xfrm>
          <a:prstGeom prst="rect">
            <a:avLst/>
          </a:prstGeom>
        </p:spPr>
        <p:txBody>
          <a:bodyPr vert="horz" lIns="91440" tIns="45720" rIns="91440" bIns="45720" rtlCol="0" anchor="ctr">
            <a:noAutofit/>
          </a:bodyPr>
          <a:lstStyle/>
          <a:p>
            <a:pPr>
              <a:lnSpc>
                <a:spcPct val="170000"/>
              </a:lnSpc>
              <a:spcBef>
                <a:spcPct val="0"/>
              </a:spcBef>
              <a:spcAft>
                <a:spcPts val="600"/>
              </a:spcAft>
            </a:pPr>
            <a:r>
              <a:rPr lang="en-US" sz="3600" dirty="0">
                <a:latin typeface="HelloBigDeal Medium" panose="02000603000000000000" pitchFamily="2" charset="0"/>
                <a:ea typeface="HelloBigDeal Medium" panose="02000603000000000000" pitchFamily="2" charset="0"/>
                <a:cs typeface="+mj-cs"/>
              </a:rPr>
              <a:t>Other tips for encouraging success</a:t>
            </a:r>
          </a:p>
        </p:txBody>
      </p:sp>
      <p:sp>
        <p:nvSpPr>
          <p:cNvPr id="9" name="Freeform: Shape 10">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5B19CCC0-7EA1-B343-9640-209866F62A6A}"/>
              </a:ext>
            </a:extLst>
          </p:cNvPr>
          <p:cNvPicPr>
            <a:picLocks noChangeAspect="1"/>
          </p:cNvPicPr>
          <p:nvPr/>
        </p:nvPicPr>
        <p:blipFill rotWithShape="1">
          <a:blip r:embed="rId3"/>
          <a:srcRect l="23521" r="8636"/>
          <a:stretch/>
        </p:blipFill>
        <p:spPr>
          <a:xfrm>
            <a:off x="2" y="-2"/>
            <a:ext cx="5441859" cy="5654940"/>
          </a:xfrm>
          <a:custGeom>
            <a:avLst/>
            <a:gdLst/>
            <a:ahLst/>
            <a:cxnLst/>
            <a:rect l="l" t="t" r="r" b="b"/>
            <a:pathLst>
              <a:path w="5441859" h="5654940">
                <a:moveTo>
                  <a:pt x="0" y="0"/>
                </a:moveTo>
                <a:lnTo>
                  <a:pt x="4400491" y="0"/>
                </a:lnTo>
                <a:lnTo>
                  <a:pt x="4484766" y="76595"/>
                </a:lnTo>
                <a:cubicBezTo>
                  <a:pt x="5076107" y="667936"/>
                  <a:pt x="5441859" y="1484866"/>
                  <a:pt x="5441859" y="2387221"/>
                </a:cubicBezTo>
                <a:cubicBezTo>
                  <a:pt x="5441859" y="4191932"/>
                  <a:pt x="3978851" y="5654940"/>
                  <a:pt x="2174140" y="5654940"/>
                </a:cubicBezTo>
                <a:cubicBezTo>
                  <a:pt x="1412778" y="5654940"/>
                  <a:pt x="712231" y="5394557"/>
                  <a:pt x="156693" y="4957981"/>
                </a:cubicBezTo>
                <a:lnTo>
                  <a:pt x="0" y="4820612"/>
                </a:lnTo>
                <a:close/>
              </a:path>
            </a:pathLst>
          </a:custGeom>
        </p:spPr>
      </p:pic>
      <p:sp>
        <p:nvSpPr>
          <p:cNvPr id="6" name="TextBox 5"/>
          <p:cNvSpPr txBox="1"/>
          <p:nvPr/>
        </p:nvSpPr>
        <p:spPr>
          <a:xfrm>
            <a:off x="6096000" y="3081027"/>
            <a:ext cx="5314543" cy="3375920"/>
          </a:xfrm>
          <a:prstGeom prst="rect">
            <a:avLst/>
          </a:prstGeom>
        </p:spPr>
        <p:txBody>
          <a:bodyPr vert="horz" lIns="91440" tIns="45720" rIns="91440" bIns="45720" rtlCol="0" anchor="t">
            <a:normAutofit fontScale="85000" lnSpcReduction="10000"/>
          </a:bodyPr>
          <a:lstStyle/>
          <a:p>
            <a:pPr marL="457200" indent="-228600">
              <a:lnSpc>
                <a:spcPct val="90000"/>
              </a:lnSpc>
              <a:spcAft>
                <a:spcPts val="600"/>
              </a:spcAft>
              <a:buFont typeface="Arial" panose="020B0604020202020204" pitchFamily="34" charset="0"/>
              <a:buChar char="•"/>
            </a:pPr>
            <a:r>
              <a:rPr lang="en-US" sz="3200" dirty="0">
                <a:latin typeface="Pond Free Me" pitchFamily="2" charset="0"/>
              </a:rPr>
              <a:t>Have the student “teach” you and the parent about their reward system. </a:t>
            </a:r>
          </a:p>
          <a:p>
            <a:pPr indent="-228600">
              <a:lnSpc>
                <a:spcPct val="90000"/>
              </a:lnSpc>
              <a:spcAft>
                <a:spcPts val="600"/>
              </a:spcAft>
              <a:buFont typeface="Arial" panose="020B0604020202020204" pitchFamily="34" charset="0"/>
              <a:buChar char="•"/>
            </a:pPr>
            <a:endParaRPr lang="en-US" sz="3200" dirty="0">
              <a:latin typeface="Pond Free Me" pitchFamily="2" charset="0"/>
            </a:endParaRPr>
          </a:p>
          <a:p>
            <a:pPr marL="457200" indent="-228600">
              <a:lnSpc>
                <a:spcPct val="90000"/>
              </a:lnSpc>
              <a:spcAft>
                <a:spcPts val="600"/>
              </a:spcAft>
              <a:buFont typeface="Arial" panose="020B0604020202020204" pitchFamily="34" charset="0"/>
              <a:buChar char="•"/>
            </a:pPr>
            <a:r>
              <a:rPr lang="en-US" sz="3200" dirty="0">
                <a:latin typeface="Pond Free Me" pitchFamily="2" charset="0"/>
              </a:rPr>
              <a:t>Utilize apps, books on tape, Google extensions so the student can follow along.</a:t>
            </a:r>
          </a:p>
          <a:p>
            <a:pPr marL="914400" lvl="1" indent="-228600">
              <a:lnSpc>
                <a:spcPct val="90000"/>
              </a:lnSpc>
              <a:spcAft>
                <a:spcPts val="600"/>
              </a:spcAft>
              <a:buFont typeface="Arial" panose="020B0604020202020204" pitchFamily="34" charset="0"/>
              <a:buChar char="•"/>
            </a:pPr>
            <a:r>
              <a:rPr lang="en-US" sz="3200" dirty="0">
                <a:latin typeface="Pond Free Me" pitchFamily="2" charset="0"/>
              </a:rPr>
              <a:t>Snap &amp; Read, Natural Reader, Talkie, Text to Speech</a:t>
            </a:r>
          </a:p>
          <a:p>
            <a:pPr indent="-228600">
              <a:lnSpc>
                <a:spcPct val="90000"/>
              </a:lnSpc>
              <a:spcAft>
                <a:spcPts val="600"/>
              </a:spcAft>
              <a:buFont typeface="Arial" panose="020B0604020202020204" pitchFamily="34" charset="0"/>
              <a:buChar char="•"/>
            </a:pPr>
            <a:endParaRPr lang="en-US" dirty="0"/>
          </a:p>
          <a:p>
            <a:pPr indent="-228600">
              <a:lnSpc>
                <a:spcPct val="90000"/>
              </a:lnSpc>
              <a:spcAft>
                <a:spcPts val="600"/>
              </a:spcAft>
              <a:buFont typeface="Arial" panose="020B0604020202020204" pitchFamily="34" charset="0"/>
              <a:buChar char="•"/>
            </a:pPr>
            <a:endParaRPr lang="en-US" dirty="0"/>
          </a:p>
        </p:txBody>
      </p:sp>
      <p:sp>
        <p:nvSpPr>
          <p:cNvPr id="7" name="TextBox 6">
            <a:extLst>
              <a:ext uri="{FF2B5EF4-FFF2-40B4-BE49-F238E27FC236}">
                <a16:creationId xmlns:a16="http://schemas.microsoft.com/office/drawing/2014/main" id="{AACAF585-B606-7249-A1D9-9B0D5F58D90D}"/>
              </a:ext>
            </a:extLst>
          </p:cNvPr>
          <p:cNvSpPr txBox="1"/>
          <p:nvPr/>
        </p:nvSpPr>
        <p:spPr>
          <a:xfrm>
            <a:off x="198475" y="6429905"/>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1749311836"/>
      </p:ext>
    </p:extLst>
  </p:cSld>
  <p:clrMapOvr>
    <a:overrideClrMapping bg1="dk1" tx1="lt1" bg2="dk2" tx2="lt2" accent1="accent1" accent2="accent2" accent3="accent3" accent4="accent4" accent5="accent5" accent6="accent6" hlink="hlink" folHlink="folHlink"/>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F2F4D4D-122D-CC49-94B7-02E46E340A53}"/>
              </a:ext>
            </a:extLst>
          </p:cNvPr>
          <p:cNvPicPr>
            <a:picLocks noChangeAspect="1"/>
          </p:cNvPicPr>
          <p:nvPr/>
        </p:nvPicPr>
        <p:blipFill rotWithShape="1">
          <a:blip r:embed="rId3"/>
          <a:srcRect t="8302" b="7428"/>
          <a:stretch/>
        </p:blipFill>
        <p:spPr>
          <a:xfrm>
            <a:off x="-1" y="10"/>
            <a:ext cx="12192000" cy="6857990"/>
          </a:xfrm>
          <a:prstGeom prst="rect">
            <a:avLst/>
          </a:prstGeom>
        </p:spPr>
      </p:pic>
      <p:sp>
        <p:nvSpPr>
          <p:cNvPr id="11"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extBox 1"/>
          <p:cNvSpPr txBox="1"/>
          <p:nvPr/>
        </p:nvSpPr>
        <p:spPr>
          <a:xfrm>
            <a:off x="709448" y="1913950"/>
            <a:ext cx="4204137" cy="1342754"/>
          </a:xfrm>
          <a:prstGeom prst="rect">
            <a:avLst/>
          </a:prstGeom>
        </p:spPr>
        <p:txBody>
          <a:bodyPr vert="horz" lIns="91440" tIns="45720" rIns="91440" bIns="45720" rtlCol="0" anchor="ctr">
            <a:normAutofit fontScale="92500" lnSpcReduction="10000"/>
          </a:bodyPr>
          <a:lstStyle/>
          <a:p>
            <a:pPr algn="ctr">
              <a:lnSpc>
                <a:spcPct val="90000"/>
              </a:lnSpc>
              <a:spcBef>
                <a:spcPct val="0"/>
              </a:spcBef>
              <a:spcAft>
                <a:spcPts val="600"/>
              </a:spcAft>
            </a:pPr>
            <a:r>
              <a:rPr lang="en-US" sz="3600" dirty="0">
                <a:latin typeface="HelloBigDeal Medium" panose="02000603000000000000" pitchFamily="2" charset="0"/>
                <a:ea typeface="HelloBigDeal Medium" panose="02000603000000000000" pitchFamily="2" charset="0"/>
                <a:cs typeface="+mj-cs"/>
              </a:rPr>
              <a:t>Other tips for encouraging success</a:t>
            </a:r>
          </a:p>
        </p:txBody>
      </p:sp>
      <p:cxnSp>
        <p:nvCxnSpPr>
          <p:cNvPr id="13" name="Straight Connector 12">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25516" y="3417573"/>
            <a:ext cx="4593021" cy="2619839"/>
          </a:xfrm>
          <a:prstGeom prst="rect">
            <a:avLst/>
          </a:prstGeom>
        </p:spPr>
        <p:txBody>
          <a:bodyPr vert="horz" lIns="91440" tIns="45720" rIns="91440" bIns="45720" rtlCol="0" anchor="ctr">
            <a:normAutofit lnSpcReduction="10000"/>
          </a:bodyPr>
          <a:lstStyle/>
          <a:p>
            <a:pPr indent="-228600">
              <a:lnSpc>
                <a:spcPct val="90000"/>
              </a:lnSpc>
              <a:spcAft>
                <a:spcPts val="600"/>
              </a:spcAft>
              <a:buFont typeface="Arial" panose="020B0604020202020204" pitchFamily="34" charset="0"/>
              <a:buChar char="•"/>
            </a:pPr>
            <a:endParaRPr lang="en-US" dirty="0"/>
          </a:p>
          <a:p>
            <a:pPr>
              <a:lnSpc>
                <a:spcPct val="90000"/>
              </a:lnSpc>
              <a:spcAft>
                <a:spcPts val="600"/>
              </a:spcAft>
            </a:pPr>
            <a:r>
              <a:rPr lang="en-US" sz="3200" dirty="0">
                <a:latin typeface="Pond Free Me" pitchFamily="2" charset="0"/>
              </a:rPr>
              <a:t>Take a picture of your expectation (ex. Clean desk) for a visual.</a:t>
            </a:r>
          </a:p>
          <a:p>
            <a:pPr>
              <a:lnSpc>
                <a:spcPct val="90000"/>
              </a:lnSpc>
              <a:spcAft>
                <a:spcPts val="600"/>
              </a:spcAft>
            </a:pPr>
            <a:endParaRPr lang="en-US" sz="3200" dirty="0">
              <a:latin typeface="Pond Free Me" pitchFamily="2" charset="0"/>
            </a:endParaRPr>
          </a:p>
          <a:p>
            <a:pPr>
              <a:lnSpc>
                <a:spcPct val="90000"/>
              </a:lnSpc>
              <a:spcAft>
                <a:spcPts val="600"/>
              </a:spcAft>
            </a:pPr>
            <a:r>
              <a:rPr lang="en-US" sz="3200" dirty="0">
                <a:latin typeface="Pond Free Me" pitchFamily="2" charset="0"/>
              </a:rPr>
              <a:t>Clearly label materials.</a:t>
            </a:r>
          </a:p>
          <a:p>
            <a:pPr marL="457200" indent="-228600">
              <a:lnSpc>
                <a:spcPct val="90000"/>
              </a:lnSpc>
              <a:spcAft>
                <a:spcPts val="600"/>
              </a:spcAft>
              <a:buFont typeface="Arial" panose="020B0604020202020204" pitchFamily="34" charset="0"/>
              <a:buChar char="•"/>
            </a:pPr>
            <a:endParaRPr lang="en-US" dirty="0"/>
          </a:p>
          <a:p>
            <a:pPr indent="-228600">
              <a:lnSpc>
                <a:spcPct val="90000"/>
              </a:lnSpc>
              <a:spcAft>
                <a:spcPts val="600"/>
              </a:spcAft>
              <a:buFont typeface="Arial" panose="020B0604020202020204" pitchFamily="34" charset="0"/>
              <a:buChar char="•"/>
            </a:pPr>
            <a:endParaRPr lang="en-US" dirty="0"/>
          </a:p>
          <a:p>
            <a:pPr indent="-228600">
              <a:lnSpc>
                <a:spcPct val="90000"/>
              </a:lnSpc>
              <a:spcAft>
                <a:spcPts val="600"/>
              </a:spcAft>
              <a:buFont typeface="Arial" panose="020B0604020202020204" pitchFamily="34" charset="0"/>
              <a:buChar char="•"/>
            </a:pPr>
            <a:endParaRPr lang="en-US" dirty="0"/>
          </a:p>
        </p:txBody>
      </p:sp>
      <p:sp>
        <p:nvSpPr>
          <p:cNvPr id="7" name="TextBox 6">
            <a:extLst>
              <a:ext uri="{FF2B5EF4-FFF2-40B4-BE49-F238E27FC236}">
                <a16:creationId xmlns:a16="http://schemas.microsoft.com/office/drawing/2014/main" id="{21E0360F-1227-6143-B484-06B598810450}"/>
              </a:ext>
            </a:extLst>
          </p:cNvPr>
          <p:cNvSpPr txBox="1"/>
          <p:nvPr/>
        </p:nvSpPr>
        <p:spPr>
          <a:xfrm>
            <a:off x="10320670" y="6642556"/>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7945329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p:cNvSpPr txBox="1"/>
          <p:nvPr/>
        </p:nvSpPr>
        <p:spPr>
          <a:xfrm>
            <a:off x="272466" y="3020798"/>
            <a:ext cx="4203282" cy="2452687"/>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3600" dirty="0">
                <a:latin typeface="HelloBigDeal Medium" panose="02000603000000000000" pitchFamily="2" charset="0"/>
                <a:ea typeface="HelloBigDeal Medium" panose="02000603000000000000" pitchFamily="2" charset="0"/>
                <a:cs typeface="+mj-cs"/>
              </a:rPr>
              <a:t>Other tips for encouraging success</a:t>
            </a:r>
          </a:p>
        </p:txBody>
      </p:sp>
      <p:pic>
        <p:nvPicPr>
          <p:cNvPr id="3" name="Picture 2">
            <a:extLst>
              <a:ext uri="{FF2B5EF4-FFF2-40B4-BE49-F238E27FC236}">
                <a16:creationId xmlns:a16="http://schemas.microsoft.com/office/drawing/2014/main" id="{C1F4500C-FAE7-F440-AC64-7D9D9B6768C6}"/>
              </a:ext>
            </a:extLst>
          </p:cNvPr>
          <p:cNvPicPr>
            <a:picLocks noChangeAspect="1"/>
          </p:cNvPicPr>
          <p:nvPr/>
        </p:nvPicPr>
        <p:blipFill rotWithShape="1">
          <a:blip r:embed="rId3"/>
          <a:srcRect t="20221" b="18910"/>
          <a:stretch/>
        </p:blipFill>
        <p:spPr>
          <a:xfrm>
            <a:off x="20" y="-470787"/>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6" name="TextBox 5"/>
          <p:cNvSpPr txBox="1"/>
          <p:nvPr/>
        </p:nvSpPr>
        <p:spPr>
          <a:xfrm>
            <a:off x="4223982" y="1636295"/>
            <a:ext cx="7967998" cy="5221695"/>
          </a:xfrm>
          <a:prstGeom prst="rect">
            <a:avLst/>
          </a:prstGeom>
        </p:spPr>
        <p:txBody>
          <a:bodyPr vert="horz" lIns="91440" tIns="45720" rIns="91440" bIns="45720" rtlCol="0" anchor="ctr">
            <a:normAutofit fontScale="70000" lnSpcReduction="20000"/>
          </a:bodyPr>
          <a:lstStyle/>
          <a:p>
            <a:pPr marL="342900" indent="-228600">
              <a:lnSpc>
                <a:spcPct val="90000"/>
              </a:lnSpc>
              <a:spcAft>
                <a:spcPts val="600"/>
              </a:spcAft>
              <a:buFont typeface="Arial" panose="020B0604020202020204" pitchFamily="34" charset="0"/>
              <a:buChar char="•"/>
            </a:pPr>
            <a:endParaRPr lang="en-US" sz="1100" dirty="0">
              <a:latin typeface="Pond Free Me" pitchFamily="2" charset="0"/>
            </a:endParaRPr>
          </a:p>
          <a:p>
            <a:pPr marL="457200" indent="-228600">
              <a:lnSpc>
                <a:spcPct val="90000"/>
              </a:lnSpc>
              <a:spcAft>
                <a:spcPts val="600"/>
              </a:spcAft>
              <a:buFont typeface="Arial" panose="020B0604020202020204" pitchFamily="34" charset="0"/>
              <a:buChar char="•"/>
            </a:pPr>
            <a:endParaRPr lang="en-US" sz="2800" dirty="0">
              <a:latin typeface="Pond Free Me" pitchFamily="2" charset="0"/>
            </a:endParaRPr>
          </a:p>
          <a:p>
            <a:pPr>
              <a:lnSpc>
                <a:spcPct val="90000"/>
              </a:lnSpc>
              <a:spcAft>
                <a:spcPts val="600"/>
              </a:spcAft>
            </a:pPr>
            <a:r>
              <a:rPr lang="en-US" sz="2800" dirty="0">
                <a:latin typeface="HelloBigDeal Medium" panose="02000603000000000000" pitchFamily="2" charset="0"/>
                <a:ea typeface="HelloBigDeal Medium" panose="02000603000000000000" pitchFamily="2" charset="0"/>
              </a:rPr>
              <a:t>Visuals on board.</a:t>
            </a:r>
          </a:p>
          <a:p>
            <a:pPr marL="457200" indent="-228600">
              <a:lnSpc>
                <a:spcPct val="170000"/>
              </a:lnSpc>
              <a:spcAft>
                <a:spcPts val="600"/>
              </a:spcAft>
              <a:buFont typeface="Arial" panose="020B0604020202020204" pitchFamily="34" charset="0"/>
              <a:buChar char="•"/>
            </a:pPr>
            <a:r>
              <a:rPr lang="en-US" sz="2800" dirty="0">
                <a:latin typeface="Pond Free Me" pitchFamily="2" charset="0"/>
              </a:rPr>
              <a:t> For example, have 6 circles on board or the numbers 1-6 counting down.  When you see the student engaging in off task behavior you check a box or erase a number.  If the student loses all the numbers or circles, they have a consequence. If they don’t, allow them an award based on the number of circles or numbers left. For example, 3 circles or the number 3 would give them 3 minutes to talk to you or use their Chromebook.</a:t>
            </a:r>
          </a:p>
          <a:p>
            <a:pPr marL="457200" indent="-228600">
              <a:lnSpc>
                <a:spcPct val="90000"/>
              </a:lnSpc>
              <a:spcAft>
                <a:spcPts val="600"/>
              </a:spcAft>
              <a:buFont typeface="Arial" panose="020B0604020202020204" pitchFamily="34" charset="0"/>
              <a:buChar char="•"/>
            </a:pPr>
            <a:endParaRPr lang="en-US" sz="2800" dirty="0">
              <a:latin typeface="Pond Free Me" pitchFamily="2" charset="0"/>
            </a:endParaRPr>
          </a:p>
          <a:p>
            <a:pPr marL="228600">
              <a:lnSpc>
                <a:spcPct val="90000"/>
              </a:lnSpc>
              <a:spcAft>
                <a:spcPts val="600"/>
              </a:spcAft>
            </a:pPr>
            <a:r>
              <a:rPr lang="en-US" sz="2800" dirty="0">
                <a:latin typeface="Pond Free Me" pitchFamily="2" charset="0"/>
              </a:rPr>
              <a:t> *Important note: allow the students earn back a circle or number for on task behavior.</a:t>
            </a:r>
          </a:p>
          <a:p>
            <a:pPr marL="457200" indent="-228600">
              <a:lnSpc>
                <a:spcPct val="90000"/>
              </a:lnSpc>
              <a:spcAft>
                <a:spcPts val="600"/>
              </a:spcAft>
              <a:buFont typeface="Arial" panose="020B0604020202020204" pitchFamily="34" charset="0"/>
              <a:buChar char="•"/>
            </a:pPr>
            <a:endParaRPr lang="en-US" sz="1100" dirty="0">
              <a:latin typeface="Pond Free Me" pitchFamily="2" charset="0"/>
            </a:endParaRPr>
          </a:p>
        </p:txBody>
      </p:sp>
      <p:sp>
        <p:nvSpPr>
          <p:cNvPr id="5" name="TextBox 4">
            <a:extLst>
              <a:ext uri="{FF2B5EF4-FFF2-40B4-BE49-F238E27FC236}">
                <a16:creationId xmlns:a16="http://schemas.microsoft.com/office/drawing/2014/main" id="{DEB31650-D21A-9644-9F0E-23EE3E402C6A}"/>
              </a:ext>
            </a:extLst>
          </p:cNvPr>
          <p:cNvSpPr txBox="1"/>
          <p:nvPr/>
        </p:nvSpPr>
        <p:spPr>
          <a:xfrm>
            <a:off x="10001694" y="644333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24058582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D608F21-7670-DB43-932B-9186455E290A}"/>
              </a:ext>
            </a:extLst>
          </p:cNvPr>
          <p:cNvPicPr>
            <a:picLocks noChangeAspect="1"/>
          </p:cNvPicPr>
          <p:nvPr/>
        </p:nvPicPr>
        <p:blipFill>
          <a:blip r:embed="rId3"/>
          <a:stretch>
            <a:fillRect/>
          </a:stretch>
        </p:blipFill>
        <p:spPr>
          <a:xfrm>
            <a:off x="56482" y="73192"/>
            <a:ext cx="2305718" cy="2561909"/>
          </a:xfrm>
          <a:prstGeom prst="rect">
            <a:avLst/>
          </a:prstGeom>
          <a:ln w="63500">
            <a:solidFill>
              <a:schemeClr val="tx1"/>
            </a:solidFill>
          </a:ln>
        </p:spPr>
      </p:pic>
      <p:pic>
        <p:nvPicPr>
          <p:cNvPr id="5" name="Picture 4">
            <a:extLst>
              <a:ext uri="{FF2B5EF4-FFF2-40B4-BE49-F238E27FC236}">
                <a16:creationId xmlns:a16="http://schemas.microsoft.com/office/drawing/2014/main" id="{38B05FF1-1829-4D4F-BF45-21D3C9661D7A}"/>
              </a:ext>
            </a:extLst>
          </p:cNvPr>
          <p:cNvPicPr>
            <a:picLocks noChangeAspect="1"/>
          </p:cNvPicPr>
          <p:nvPr/>
        </p:nvPicPr>
        <p:blipFill rotWithShape="1">
          <a:blip r:embed="rId4"/>
          <a:srcRect l="19034" r="16244"/>
          <a:stretch/>
        </p:blipFill>
        <p:spPr>
          <a:xfrm>
            <a:off x="5319268" y="1831210"/>
            <a:ext cx="1772604" cy="2738770"/>
          </a:xfrm>
          <a:prstGeom prst="rect">
            <a:avLst/>
          </a:prstGeom>
          <a:ln w="63500">
            <a:solidFill>
              <a:schemeClr val="tx1"/>
            </a:solidFill>
          </a:ln>
        </p:spPr>
      </p:pic>
      <p:sp>
        <p:nvSpPr>
          <p:cNvPr id="6" name="TextBox 5">
            <a:extLst>
              <a:ext uri="{FF2B5EF4-FFF2-40B4-BE49-F238E27FC236}">
                <a16:creationId xmlns:a16="http://schemas.microsoft.com/office/drawing/2014/main" id="{E9103FB0-7641-ED48-AEBF-4BD28BE5AD6B}"/>
              </a:ext>
            </a:extLst>
          </p:cNvPr>
          <p:cNvSpPr txBox="1"/>
          <p:nvPr/>
        </p:nvSpPr>
        <p:spPr>
          <a:xfrm>
            <a:off x="5499071" y="451409"/>
            <a:ext cx="7263230" cy="1200329"/>
          </a:xfrm>
          <a:prstGeom prst="rect">
            <a:avLst/>
          </a:prstGeom>
          <a:noFill/>
        </p:spPr>
        <p:txBody>
          <a:bodyPr wrap="square" rtlCol="0">
            <a:spAutoFit/>
          </a:bodyPr>
          <a:lstStyle/>
          <a:p>
            <a:r>
              <a:rPr lang="en-US" sz="7200" dirty="0">
                <a:latin typeface="HelloBigDeal Medium" panose="02000603000000000000" pitchFamily="2" charset="0"/>
                <a:ea typeface="HelloBigDeal Medium" panose="02000603000000000000" pitchFamily="2" charset="0"/>
              </a:rPr>
              <a:t>Let’s Read</a:t>
            </a:r>
          </a:p>
        </p:txBody>
      </p:sp>
      <p:pic>
        <p:nvPicPr>
          <p:cNvPr id="7" name="Picture 6">
            <a:extLst>
              <a:ext uri="{FF2B5EF4-FFF2-40B4-BE49-F238E27FC236}">
                <a16:creationId xmlns:a16="http://schemas.microsoft.com/office/drawing/2014/main" id="{B791C4DA-AB88-E54A-B50E-E70BA7B3BA7A}"/>
              </a:ext>
            </a:extLst>
          </p:cNvPr>
          <p:cNvPicPr>
            <a:picLocks noChangeAspect="1"/>
          </p:cNvPicPr>
          <p:nvPr/>
        </p:nvPicPr>
        <p:blipFill>
          <a:blip r:embed="rId5"/>
          <a:stretch>
            <a:fillRect/>
          </a:stretch>
        </p:blipFill>
        <p:spPr>
          <a:xfrm>
            <a:off x="2639176" y="4606426"/>
            <a:ext cx="2347286" cy="2222500"/>
          </a:xfrm>
          <a:prstGeom prst="rect">
            <a:avLst/>
          </a:prstGeom>
          <a:ln w="63500">
            <a:solidFill>
              <a:schemeClr val="tx1"/>
            </a:solidFill>
          </a:ln>
        </p:spPr>
      </p:pic>
      <p:pic>
        <p:nvPicPr>
          <p:cNvPr id="8" name="Picture 7">
            <a:extLst>
              <a:ext uri="{FF2B5EF4-FFF2-40B4-BE49-F238E27FC236}">
                <a16:creationId xmlns:a16="http://schemas.microsoft.com/office/drawing/2014/main" id="{D0CAF582-3B48-A44D-B1D2-DAACFBF2662F}"/>
              </a:ext>
            </a:extLst>
          </p:cNvPr>
          <p:cNvPicPr>
            <a:picLocks noChangeAspect="1"/>
          </p:cNvPicPr>
          <p:nvPr/>
        </p:nvPicPr>
        <p:blipFill>
          <a:blip r:embed="rId6"/>
          <a:stretch>
            <a:fillRect/>
          </a:stretch>
        </p:blipFill>
        <p:spPr>
          <a:xfrm>
            <a:off x="2636962" y="2361866"/>
            <a:ext cx="2349500" cy="2222500"/>
          </a:xfrm>
          <a:prstGeom prst="rect">
            <a:avLst/>
          </a:prstGeom>
          <a:ln w="63500">
            <a:solidFill>
              <a:schemeClr val="tx1"/>
            </a:solidFill>
          </a:ln>
        </p:spPr>
      </p:pic>
      <p:pic>
        <p:nvPicPr>
          <p:cNvPr id="9" name="Picture 8">
            <a:extLst>
              <a:ext uri="{FF2B5EF4-FFF2-40B4-BE49-F238E27FC236}">
                <a16:creationId xmlns:a16="http://schemas.microsoft.com/office/drawing/2014/main" id="{A4DF9015-13EE-324B-A507-43304F587223}"/>
              </a:ext>
            </a:extLst>
          </p:cNvPr>
          <p:cNvPicPr>
            <a:picLocks noChangeAspect="1"/>
          </p:cNvPicPr>
          <p:nvPr/>
        </p:nvPicPr>
        <p:blipFill>
          <a:blip r:embed="rId7"/>
          <a:stretch>
            <a:fillRect/>
          </a:stretch>
        </p:blipFill>
        <p:spPr>
          <a:xfrm>
            <a:off x="9791949" y="4300372"/>
            <a:ext cx="1987550" cy="2484437"/>
          </a:xfrm>
          <a:prstGeom prst="rect">
            <a:avLst/>
          </a:prstGeom>
          <a:ln w="63500">
            <a:solidFill>
              <a:schemeClr val="tx1"/>
            </a:solidFill>
          </a:ln>
        </p:spPr>
      </p:pic>
      <p:pic>
        <p:nvPicPr>
          <p:cNvPr id="10" name="Picture 9">
            <a:extLst>
              <a:ext uri="{FF2B5EF4-FFF2-40B4-BE49-F238E27FC236}">
                <a16:creationId xmlns:a16="http://schemas.microsoft.com/office/drawing/2014/main" id="{1201902A-3A9F-4847-A326-91700E00AC70}"/>
              </a:ext>
            </a:extLst>
          </p:cNvPr>
          <p:cNvPicPr>
            <a:picLocks noChangeAspect="1"/>
          </p:cNvPicPr>
          <p:nvPr/>
        </p:nvPicPr>
        <p:blipFill>
          <a:blip r:embed="rId8"/>
          <a:stretch>
            <a:fillRect/>
          </a:stretch>
        </p:blipFill>
        <p:spPr>
          <a:xfrm>
            <a:off x="7451477" y="1831210"/>
            <a:ext cx="1980867" cy="2648218"/>
          </a:xfrm>
          <a:prstGeom prst="rect">
            <a:avLst/>
          </a:prstGeom>
          <a:ln w="63500">
            <a:solidFill>
              <a:schemeClr val="tx1"/>
            </a:solidFill>
          </a:ln>
        </p:spPr>
      </p:pic>
      <p:pic>
        <p:nvPicPr>
          <p:cNvPr id="11" name="Picture 10">
            <a:extLst>
              <a:ext uri="{FF2B5EF4-FFF2-40B4-BE49-F238E27FC236}">
                <a16:creationId xmlns:a16="http://schemas.microsoft.com/office/drawing/2014/main" id="{3CE4B735-96F7-BD4B-A487-FE581494C6CC}"/>
              </a:ext>
            </a:extLst>
          </p:cNvPr>
          <p:cNvPicPr>
            <a:picLocks noChangeAspect="1"/>
          </p:cNvPicPr>
          <p:nvPr/>
        </p:nvPicPr>
        <p:blipFill rotWithShape="1">
          <a:blip r:embed="rId9"/>
          <a:srcRect l="20000" t="2884" r="21586" b="19800"/>
          <a:stretch/>
        </p:blipFill>
        <p:spPr>
          <a:xfrm>
            <a:off x="9791949" y="1748667"/>
            <a:ext cx="1987550" cy="2454776"/>
          </a:xfrm>
          <a:prstGeom prst="rect">
            <a:avLst/>
          </a:prstGeom>
          <a:ln w="63500">
            <a:solidFill>
              <a:schemeClr val="tx1"/>
            </a:solidFill>
          </a:ln>
        </p:spPr>
      </p:pic>
      <p:pic>
        <p:nvPicPr>
          <p:cNvPr id="13" name="Picture 12" descr="A picture containing text, stationary, writing implement, pencil&#10;&#10;Description automatically generated">
            <a:extLst>
              <a:ext uri="{FF2B5EF4-FFF2-40B4-BE49-F238E27FC236}">
                <a16:creationId xmlns:a16="http://schemas.microsoft.com/office/drawing/2014/main" id="{3D4F6E38-88CC-784C-BF56-DC7AAF6D357F}"/>
              </a:ext>
            </a:extLst>
          </p:cNvPr>
          <p:cNvPicPr>
            <a:picLocks noChangeAspect="1"/>
          </p:cNvPicPr>
          <p:nvPr/>
        </p:nvPicPr>
        <p:blipFill>
          <a:blip r:embed="rId10"/>
          <a:stretch>
            <a:fillRect/>
          </a:stretch>
        </p:blipFill>
        <p:spPr>
          <a:xfrm>
            <a:off x="5224567" y="4310019"/>
            <a:ext cx="2047108" cy="2474790"/>
          </a:xfrm>
          <a:prstGeom prst="rect">
            <a:avLst/>
          </a:prstGeom>
          <a:ln w="63500">
            <a:solidFill>
              <a:schemeClr val="tx1"/>
            </a:solidFill>
          </a:ln>
        </p:spPr>
      </p:pic>
      <p:pic>
        <p:nvPicPr>
          <p:cNvPr id="14" name="Picture 13">
            <a:extLst>
              <a:ext uri="{FF2B5EF4-FFF2-40B4-BE49-F238E27FC236}">
                <a16:creationId xmlns:a16="http://schemas.microsoft.com/office/drawing/2014/main" id="{499E7A8A-BBA9-104B-9261-0D5202863832}"/>
              </a:ext>
            </a:extLst>
          </p:cNvPr>
          <p:cNvPicPr>
            <a:picLocks noChangeAspect="1"/>
          </p:cNvPicPr>
          <p:nvPr/>
        </p:nvPicPr>
        <p:blipFill>
          <a:blip r:embed="rId11"/>
          <a:stretch>
            <a:fillRect/>
          </a:stretch>
        </p:blipFill>
        <p:spPr>
          <a:xfrm>
            <a:off x="2639177" y="73192"/>
            <a:ext cx="2349500" cy="2222500"/>
          </a:xfrm>
          <a:prstGeom prst="rect">
            <a:avLst/>
          </a:prstGeom>
          <a:ln w="63500">
            <a:solidFill>
              <a:schemeClr val="tx1"/>
            </a:solidFill>
          </a:ln>
        </p:spPr>
      </p:pic>
      <p:pic>
        <p:nvPicPr>
          <p:cNvPr id="16" name="Picture 15">
            <a:extLst>
              <a:ext uri="{FF2B5EF4-FFF2-40B4-BE49-F238E27FC236}">
                <a16:creationId xmlns:a16="http://schemas.microsoft.com/office/drawing/2014/main" id="{06D597C3-40E6-4346-B043-487879E29D4B}"/>
              </a:ext>
            </a:extLst>
          </p:cNvPr>
          <p:cNvPicPr>
            <a:picLocks noChangeAspect="1"/>
          </p:cNvPicPr>
          <p:nvPr/>
        </p:nvPicPr>
        <p:blipFill>
          <a:blip r:embed="rId12"/>
          <a:stretch>
            <a:fillRect/>
          </a:stretch>
        </p:blipFill>
        <p:spPr>
          <a:xfrm>
            <a:off x="56482" y="2317750"/>
            <a:ext cx="2305718" cy="3175000"/>
          </a:xfrm>
          <a:prstGeom prst="rect">
            <a:avLst/>
          </a:prstGeom>
          <a:ln w="63500">
            <a:solidFill>
              <a:schemeClr val="tx1"/>
            </a:solidFill>
          </a:ln>
        </p:spPr>
      </p:pic>
      <p:pic>
        <p:nvPicPr>
          <p:cNvPr id="15" name="Picture 14">
            <a:extLst>
              <a:ext uri="{FF2B5EF4-FFF2-40B4-BE49-F238E27FC236}">
                <a16:creationId xmlns:a16="http://schemas.microsoft.com/office/drawing/2014/main" id="{FA45DC2D-411A-BB4A-AF3A-89C20F83E6B5}"/>
              </a:ext>
            </a:extLst>
          </p:cNvPr>
          <p:cNvPicPr>
            <a:picLocks noChangeAspect="1"/>
          </p:cNvPicPr>
          <p:nvPr/>
        </p:nvPicPr>
        <p:blipFill>
          <a:blip r:embed="rId13"/>
          <a:stretch>
            <a:fillRect/>
          </a:stretch>
        </p:blipFill>
        <p:spPr>
          <a:xfrm>
            <a:off x="61327" y="4635501"/>
            <a:ext cx="2300873" cy="2149308"/>
          </a:xfrm>
          <a:prstGeom prst="rect">
            <a:avLst/>
          </a:prstGeom>
          <a:ln w="63500">
            <a:solidFill>
              <a:schemeClr val="tx1"/>
            </a:solidFill>
          </a:ln>
        </p:spPr>
      </p:pic>
      <p:pic>
        <p:nvPicPr>
          <p:cNvPr id="2" name="Picture 1">
            <a:extLst>
              <a:ext uri="{FF2B5EF4-FFF2-40B4-BE49-F238E27FC236}">
                <a16:creationId xmlns:a16="http://schemas.microsoft.com/office/drawing/2014/main" id="{DF806671-8FE6-904D-A3EB-D134656E3B58}"/>
              </a:ext>
            </a:extLst>
          </p:cNvPr>
          <p:cNvPicPr>
            <a:picLocks noChangeAspect="1"/>
          </p:cNvPicPr>
          <p:nvPr/>
        </p:nvPicPr>
        <p:blipFill>
          <a:blip r:embed="rId14"/>
          <a:stretch>
            <a:fillRect/>
          </a:stretch>
        </p:blipFill>
        <p:spPr>
          <a:xfrm>
            <a:off x="7541124" y="4186956"/>
            <a:ext cx="2047108" cy="2597853"/>
          </a:xfrm>
          <a:prstGeom prst="rect">
            <a:avLst/>
          </a:prstGeom>
          <a:ln w="63500">
            <a:solidFill>
              <a:schemeClr val="tx1"/>
            </a:solidFill>
          </a:ln>
        </p:spPr>
      </p:pic>
      <p:sp>
        <p:nvSpPr>
          <p:cNvPr id="17" name="TextBox 16">
            <a:extLst>
              <a:ext uri="{FF2B5EF4-FFF2-40B4-BE49-F238E27FC236}">
                <a16:creationId xmlns:a16="http://schemas.microsoft.com/office/drawing/2014/main" id="{8DE4EC0F-0794-044B-BB61-4FCC88FC044B}"/>
              </a:ext>
            </a:extLst>
          </p:cNvPr>
          <p:cNvSpPr txBox="1"/>
          <p:nvPr/>
        </p:nvSpPr>
        <p:spPr>
          <a:xfrm>
            <a:off x="10788504" y="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33518594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928F64C6-FE22-4FC1-A763-DFCC514811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261224" y="4577975"/>
            <a:ext cx="7539349" cy="1899827"/>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E9103FB0-7641-ED48-AEBF-4BD28BE5AD6B}"/>
              </a:ext>
            </a:extLst>
          </p:cNvPr>
          <p:cNvSpPr txBox="1"/>
          <p:nvPr/>
        </p:nvSpPr>
        <p:spPr>
          <a:xfrm>
            <a:off x="4335017" y="4759396"/>
            <a:ext cx="7539349" cy="844583"/>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3600" kern="1200" dirty="0">
                <a:solidFill>
                  <a:srgbClr val="FFFFFF"/>
                </a:solidFill>
                <a:latin typeface="HelloBigDeal Medium" panose="02000603000000000000" pitchFamily="2" charset="0"/>
                <a:ea typeface="HelloBigDeal Medium" panose="02000603000000000000" pitchFamily="2" charset="0"/>
                <a:cs typeface="+mj-cs"/>
              </a:rPr>
              <a:t>There’s an app for that!</a:t>
            </a:r>
          </a:p>
        </p:txBody>
      </p:sp>
      <p:pic>
        <p:nvPicPr>
          <p:cNvPr id="19" name="Picture 18">
            <a:extLst>
              <a:ext uri="{FF2B5EF4-FFF2-40B4-BE49-F238E27FC236}">
                <a16:creationId xmlns:a16="http://schemas.microsoft.com/office/drawing/2014/main" id="{A77E13AA-216D-6B48-A2E1-2451BDC08F09}"/>
              </a:ext>
            </a:extLst>
          </p:cNvPr>
          <p:cNvPicPr>
            <a:picLocks noChangeAspect="1"/>
          </p:cNvPicPr>
          <p:nvPr/>
        </p:nvPicPr>
        <p:blipFill>
          <a:blip r:embed="rId3"/>
          <a:stretch>
            <a:fillRect/>
          </a:stretch>
        </p:blipFill>
        <p:spPr>
          <a:xfrm>
            <a:off x="317634" y="643253"/>
            <a:ext cx="3797570" cy="1611759"/>
          </a:xfrm>
          <a:prstGeom prst="rect">
            <a:avLst/>
          </a:prstGeom>
          <a:ln w="63500">
            <a:solidFill>
              <a:schemeClr val="tx1"/>
            </a:solidFill>
          </a:ln>
        </p:spPr>
      </p:pic>
      <p:pic>
        <p:nvPicPr>
          <p:cNvPr id="3" name="Picture 2">
            <a:extLst>
              <a:ext uri="{FF2B5EF4-FFF2-40B4-BE49-F238E27FC236}">
                <a16:creationId xmlns:a16="http://schemas.microsoft.com/office/drawing/2014/main" id="{E0567A33-6738-2B4F-BB74-D2D984AB30B9}"/>
              </a:ext>
            </a:extLst>
          </p:cNvPr>
          <p:cNvPicPr>
            <a:picLocks noChangeAspect="1"/>
          </p:cNvPicPr>
          <p:nvPr/>
        </p:nvPicPr>
        <p:blipFill>
          <a:blip r:embed="rId4"/>
          <a:stretch>
            <a:fillRect/>
          </a:stretch>
        </p:blipFill>
        <p:spPr>
          <a:xfrm>
            <a:off x="292454" y="2422098"/>
            <a:ext cx="3819939" cy="2013804"/>
          </a:xfrm>
          <a:prstGeom prst="rect">
            <a:avLst/>
          </a:prstGeom>
          <a:ln w="63500">
            <a:solidFill>
              <a:schemeClr val="tx1"/>
            </a:solidFill>
          </a:ln>
        </p:spPr>
      </p:pic>
      <p:pic>
        <p:nvPicPr>
          <p:cNvPr id="12" name="Picture 11">
            <a:extLst>
              <a:ext uri="{FF2B5EF4-FFF2-40B4-BE49-F238E27FC236}">
                <a16:creationId xmlns:a16="http://schemas.microsoft.com/office/drawing/2014/main" id="{2602B6C3-51E9-7E49-BA78-5C2F78A0D3DA}"/>
              </a:ext>
            </a:extLst>
          </p:cNvPr>
          <p:cNvPicPr>
            <a:picLocks noChangeAspect="1"/>
          </p:cNvPicPr>
          <p:nvPr/>
        </p:nvPicPr>
        <p:blipFill>
          <a:blip r:embed="rId5"/>
          <a:stretch>
            <a:fillRect/>
          </a:stretch>
        </p:blipFill>
        <p:spPr>
          <a:xfrm>
            <a:off x="4544746" y="749230"/>
            <a:ext cx="3345733" cy="3345733"/>
          </a:xfrm>
          <a:prstGeom prst="rect">
            <a:avLst/>
          </a:prstGeom>
          <a:ln w="63500">
            <a:solidFill>
              <a:schemeClr val="tx1"/>
            </a:solidFill>
          </a:ln>
        </p:spPr>
      </p:pic>
      <p:pic>
        <p:nvPicPr>
          <p:cNvPr id="20" name="Picture 19">
            <a:extLst>
              <a:ext uri="{FF2B5EF4-FFF2-40B4-BE49-F238E27FC236}">
                <a16:creationId xmlns:a16="http://schemas.microsoft.com/office/drawing/2014/main" id="{7CEA3D36-14F6-EF44-8207-4F0E4AF2961C}"/>
              </a:ext>
            </a:extLst>
          </p:cNvPr>
          <p:cNvPicPr>
            <a:picLocks noChangeAspect="1"/>
          </p:cNvPicPr>
          <p:nvPr/>
        </p:nvPicPr>
        <p:blipFill>
          <a:blip r:embed="rId6"/>
          <a:stretch>
            <a:fillRect/>
          </a:stretch>
        </p:blipFill>
        <p:spPr>
          <a:xfrm>
            <a:off x="8454840" y="749230"/>
            <a:ext cx="3345733" cy="3345733"/>
          </a:xfrm>
          <a:prstGeom prst="rect">
            <a:avLst/>
          </a:prstGeom>
          <a:ln w="63500">
            <a:solidFill>
              <a:schemeClr val="tx1"/>
            </a:solidFill>
          </a:ln>
        </p:spPr>
      </p:pic>
      <p:cxnSp>
        <p:nvCxnSpPr>
          <p:cNvPr id="27" name="Straight Connector 26">
            <a:extLst>
              <a:ext uri="{FF2B5EF4-FFF2-40B4-BE49-F238E27FC236}">
                <a16:creationId xmlns:a16="http://schemas.microsoft.com/office/drawing/2014/main" id="{5C34627B-48E6-4F4D-B843-97717A86B49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19934" y="5694097"/>
            <a:ext cx="5486400" cy="0"/>
          </a:xfrm>
          <a:prstGeom prst="line">
            <a:avLst/>
          </a:prstGeom>
          <a:ln w="15875">
            <a:solidFill>
              <a:srgbClr val="D9D9D9"/>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8C2299E-00BC-6B4B-B44B-7B414387D783}"/>
              </a:ext>
            </a:extLst>
          </p:cNvPr>
          <p:cNvPicPr>
            <a:picLocks noChangeAspect="1"/>
          </p:cNvPicPr>
          <p:nvPr/>
        </p:nvPicPr>
        <p:blipFill>
          <a:blip r:embed="rId7"/>
          <a:stretch>
            <a:fillRect/>
          </a:stretch>
        </p:blipFill>
        <p:spPr>
          <a:xfrm>
            <a:off x="317634" y="4602988"/>
            <a:ext cx="3794760" cy="1856004"/>
          </a:xfrm>
          <a:prstGeom prst="rect">
            <a:avLst/>
          </a:prstGeom>
          <a:ln w="63500">
            <a:solidFill>
              <a:schemeClr val="tx1"/>
            </a:solidFill>
          </a:ln>
        </p:spPr>
      </p:pic>
      <p:sp>
        <p:nvSpPr>
          <p:cNvPr id="10" name="TextBox 9">
            <a:extLst>
              <a:ext uri="{FF2B5EF4-FFF2-40B4-BE49-F238E27FC236}">
                <a16:creationId xmlns:a16="http://schemas.microsoft.com/office/drawing/2014/main" id="{52E1FD02-7908-F143-BD2C-540CDED2BD53}"/>
              </a:ext>
            </a:extLst>
          </p:cNvPr>
          <p:cNvSpPr txBox="1"/>
          <p:nvPr/>
        </p:nvSpPr>
        <p:spPr>
          <a:xfrm>
            <a:off x="9810308" y="6642556"/>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4456209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AD21898E-86C0-4C8A-A76C-DF33E844C8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9542" y="0"/>
            <a:ext cx="10432916" cy="6858000"/>
          </a:xfrm>
          <a:custGeom>
            <a:avLst/>
            <a:gdLst>
              <a:gd name="connsiteX0" fmla="*/ 1287962 w 10432916"/>
              <a:gd name="connsiteY0" fmla="*/ 0 h 6858000"/>
              <a:gd name="connsiteX1" fmla="*/ 9144956 w 10432916"/>
              <a:gd name="connsiteY1" fmla="*/ 0 h 6858000"/>
              <a:gd name="connsiteX2" fmla="*/ 9241731 w 10432916"/>
              <a:gd name="connsiteY2" fmla="*/ 111692 h 6858000"/>
              <a:gd name="connsiteX3" fmla="*/ 10432916 w 10432916"/>
              <a:gd name="connsiteY3" fmla="*/ 3429001 h 6858000"/>
              <a:gd name="connsiteX4" fmla="*/ 9241730 w 10432916"/>
              <a:gd name="connsiteY4" fmla="*/ 6746310 h 6858000"/>
              <a:gd name="connsiteX5" fmla="*/ 9144957 w 10432916"/>
              <a:gd name="connsiteY5" fmla="*/ 6858000 h 6858000"/>
              <a:gd name="connsiteX6" fmla="*/ 1287959 w 10432916"/>
              <a:gd name="connsiteY6" fmla="*/ 6858000 h 6858000"/>
              <a:gd name="connsiteX7" fmla="*/ 1191186 w 10432916"/>
              <a:gd name="connsiteY7" fmla="*/ 6746310 h 6858000"/>
              <a:gd name="connsiteX8" fmla="*/ 0 w 10432916"/>
              <a:gd name="connsiteY8" fmla="*/ 3429001 h 6858000"/>
              <a:gd name="connsiteX9" fmla="*/ 1191186 w 10432916"/>
              <a:gd name="connsiteY9" fmla="*/ 11169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32916" h="6858000">
                <a:moveTo>
                  <a:pt x="1287962" y="0"/>
                </a:moveTo>
                <a:lnTo>
                  <a:pt x="9144956" y="0"/>
                </a:lnTo>
                <a:lnTo>
                  <a:pt x="9241731" y="111692"/>
                </a:lnTo>
                <a:cubicBezTo>
                  <a:pt x="9985889" y="1013175"/>
                  <a:pt x="10432916" y="2168897"/>
                  <a:pt x="10432916" y="3429001"/>
                </a:cubicBezTo>
                <a:cubicBezTo>
                  <a:pt x="10432916" y="4689105"/>
                  <a:pt x="9985889" y="5844827"/>
                  <a:pt x="9241730" y="6746310"/>
                </a:cubicBezTo>
                <a:lnTo>
                  <a:pt x="9144957" y="6858000"/>
                </a:lnTo>
                <a:lnTo>
                  <a:pt x="1287959" y="6858000"/>
                </a:lnTo>
                <a:lnTo>
                  <a:pt x="1191186" y="6746310"/>
                </a:lnTo>
                <a:cubicBezTo>
                  <a:pt x="447027" y="5844827"/>
                  <a:pt x="0" y="4689105"/>
                  <a:pt x="0" y="3429001"/>
                </a:cubicBezTo>
                <a:cubicBezTo>
                  <a:pt x="0" y="2168897"/>
                  <a:pt x="447027" y="1013175"/>
                  <a:pt x="1191186" y="11169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5C8F04BD-D093-45D0-B54C-50FDB308B4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4942" y="0"/>
            <a:ext cx="9922116" cy="6858000"/>
          </a:xfrm>
          <a:custGeom>
            <a:avLst/>
            <a:gdLst>
              <a:gd name="connsiteX0" fmla="*/ 1378575 w 9922116"/>
              <a:gd name="connsiteY0" fmla="*/ 0 h 6858000"/>
              <a:gd name="connsiteX1" fmla="*/ 8543542 w 9922116"/>
              <a:gd name="connsiteY1" fmla="*/ 0 h 6858000"/>
              <a:gd name="connsiteX2" fmla="*/ 8633323 w 9922116"/>
              <a:gd name="connsiteY2" fmla="*/ 94145 h 6858000"/>
              <a:gd name="connsiteX3" fmla="*/ 9922116 w 9922116"/>
              <a:gd name="connsiteY3" fmla="*/ 3429001 h 6858000"/>
              <a:gd name="connsiteX4" fmla="*/ 8633323 w 9922116"/>
              <a:gd name="connsiteY4" fmla="*/ 6763858 h 6858000"/>
              <a:gd name="connsiteX5" fmla="*/ 8543544 w 9922116"/>
              <a:gd name="connsiteY5" fmla="*/ 6858000 h 6858000"/>
              <a:gd name="connsiteX6" fmla="*/ 1378573 w 9922116"/>
              <a:gd name="connsiteY6" fmla="*/ 6858000 h 6858000"/>
              <a:gd name="connsiteX7" fmla="*/ 1288793 w 9922116"/>
              <a:gd name="connsiteY7" fmla="*/ 6763858 h 6858000"/>
              <a:gd name="connsiteX8" fmla="*/ 0 w 9922116"/>
              <a:gd name="connsiteY8" fmla="*/ 3429001 h 6858000"/>
              <a:gd name="connsiteX9" fmla="*/ 1288793 w 9922116"/>
              <a:gd name="connsiteY9" fmla="*/ 9414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22116" h="6858000">
                <a:moveTo>
                  <a:pt x="1378575" y="0"/>
                </a:moveTo>
                <a:lnTo>
                  <a:pt x="8543542" y="0"/>
                </a:lnTo>
                <a:lnTo>
                  <a:pt x="8633323" y="94145"/>
                </a:lnTo>
                <a:cubicBezTo>
                  <a:pt x="9434072" y="974941"/>
                  <a:pt x="9922116" y="2144991"/>
                  <a:pt x="9922116" y="3429001"/>
                </a:cubicBezTo>
                <a:cubicBezTo>
                  <a:pt x="9922116" y="4713011"/>
                  <a:pt x="9434072" y="5883061"/>
                  <a:pt x="8633323" y="6763858"/>
                </a:cubicBezTo>
                <a:lnTo>
                  <a:pt x="8543544" y="6858000"/>
                </a:lnTo>
                <a:lnTo>
                  <a:pt x="1378573" y="6858000"/>
                </a:lnTo>
                <a:lnTo>
                  <a:pt x="1288793" y="6763858"/>
                </a:lnTo>
                <a:cubicBezTo>
                  <a:pt x="488044" y="5883061"/>
                  <a:pt x="0" y="4713011"/>
                  <a:pt x="0" y="3429001"/>
                </a:cubicBezTo>
                <a:cubicBezTo>
                  <a:pt x="0" y="2144991"/>
                  <a:pt x="488044" y="974941"/>
                  <a:pt x="1288793" y="94145"/>
                </a:cubicBezTo>
                <a:close/>
              </a:path>
            </a:pathLst>
          </a:cu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2311145" y="365760"/>
            <a:ext cx="7860863" cy="1735836"/>
          </a:xfrm>
          <a:prstGeom prst="rect">
            <a:avLst/>
          </a:prstGeom>
        </p:spPr>
        <p:txBody>
          <a:bodyPr vert="horz" lIns="91440" tIns="45720" rIns="91440" bIns="45720" rtlCol="0" anchor="ctr">
            <a:noAutofit/>
          </a:bodyPr>
          <a:lstStyle/>
          <a:p>
            <a:pPr algn="ctr">
              <a:lnSpc>
                <a:spcPct val="90000"/>
              </a:lnSpc>
              <a:spcBef>
                <a:spcPct val="0"/>
              </a:spcBef>
              <a:spcAft>
                <a:spcPts val="600"/>
              </a:spcAft>
            </a:pPr>
            <a:r>
              <a:rPr lang="en-US" sz="6000" kern="1200" dirty="0">
                <a:ln w="25400">
                  <a:solidFill>
                    <a:schemeClr val="bg1"/>
                  </a:solidFill>
                </a:ln>
                <a:solidFill>
                  <a:schemeClr val="tx1"/>
                </a:solidFill>
                <a:latin typeface="HelloBigDeal Medium" panose="02000603000000000000" pitchFamily="2" charset="0"/>
                <a:ea typeface="HelloBigDeal Medium" panose="02000603000000000000" pitchFamily="2" charset="0"/>
                <a:cs typeface="+mj-cs"/>
              </a:rPr>
              <a:t>Online resources:</a:t>
            </a:r>
          </a:p>
        </p:txBody>
      </p:sp>
      <p:sp>
        <p:nvSpPr>
          <p:cNvPr id="9" name="Content Placeholder 2"/>
          <p:cNvSpPr txBox="1">
            <a:spLocks/>
          </p:cNvSpPr>
          <p:nvPr/>
        </p:nvSpPr>
        <p:spPr>
          <a:xfrm>
            <a:off x="2165568" y="2467356"/>
            <a:ext cx="7860863" cy="4024884"/>
          </a:xfrm>
          <a:prstGeom prst="rect">
            <a:avLst/>
          </a:prstGeom>
        </p:spPr>
        <p:txBody>
          <a:bodyPr vert="horz" lIns="91440" tIns="45720" rIns="91440" bIns="45720" rtlCol="0" anchor="t">
            <a:normAutofit fontScale="92500" lnSpcReduction="10000"/>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US" sz="4000" dirty="0">
                <a:latin typeface="Pond Free Me" pitchFamily="2" charset="0"/>
                <a:hlinkClick r:id="rId3">
                  <a:extLst>
                    <a:ext uri="{A12FA001-AC4F-418D-AE19-62706E023703}">
                      <ahyp:hlinkClr xmlns:ahyp="http://schemas.microsoft.com/office/drawing/2018/hyperlinkcolor" val="tx"/>
                    </a:ext>
                  </a:extLst>
                </a:hlinkClick>
              </a:rPr>
              <a:t>https://www.additudemag.com/</a:t>
            </a:r>
            <a:endParaRPr lang="en-US" sz="4000" dirty="0">
              <a:latin typeface="Pond Free Me" pitchFamily="2" charset="0"/>
            </a:endParaRPr>
          </a:p>
          <a:p>
            <a:endParaRPr lang="en-US" sz="4000" dirty="0">
              <a:latin typeface="Pond Free Me" pitchFamily="2" charset="0"/>
            </a:endParaRPr>
          </a:p>
          <a:p>
            <a:r>
              <a:rPr lang="en-US" sz="4000" dirty="0">
                <a:latin typeface="Pond Free Me" pitchFamily="2" charset="0"/>
              </a:rPr>
              <a:t>www.chrisquarto.com</a:t>
            </a:r>
          </a:p>
          <a:p>
            <a:endParaRPr lang="en-US" sz="4000" dirty="0">
              <a:latin typeface="Pond Free Me" pitchFamily="2" charset="0"/>
            </a:endParaRPr>
          </a:p>
          <a:p>
            <a:r>
              <a:rPr lang="en-US" sz="4000" dirty="0">
                <a:latin typeface="Pond Free Me" pitchFamily="2" charset="0"/>
              </a:rPr>
              <a:t>YouTube- The ADHD Brain</a:t>
            </a:r>
          </a:p>
          <a:p>
            <a:endParaRPr lang="en-US" sz="4000" dirty="0">
              <a:latin typeface="Pond Free Me" pitchFamily="2" charset="0"/>
            </a:endParaRPr>
          </a:p>
          <a:p>
            <a:r>
              <a:rPr lang="en-US" sz="4000" dirty="0">
                <a:latin typeface="Pond Free Me" pitchFamily="2" charset="0"/>
              </a:rPr>
              <a:t>www.brownadhdclinic.com</a:t>
            </a:r>
          </a:p>
        </p:txBody>
      </p:sp>
      <p:sp>
        <p:nvSpPr>
          <p:cNvPr id="6" name="TextBox 5">
            <a:extLst>
              <a:ext uri="{FF2B5EF4-FFF2-40B4-BE49-F238E27FC236}">
                <a16:creationId xmlns:a16="http://schemas.microsoft.com/office/drawing/2014/main" id="{9CC7F8A0-030B-9544-B1EC-1971B4A6E95C}"/>
              </a:ext>
            </a:extLst>
          </p:cNvPr>
          <p:cNvSpPr txBox="1"/>
          <p:nvPr/>
        </p:nvSpPr>
        <p:spPr>
          <a:xfrm>
            <a:off x="10001694" y="644333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64384146"/>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34B60E-0CF7-A84C-AA67-23414CD253D6}"/>
              </a:ext>
            </a:extLst>
          </p:cNvPr>
          <p:cNvSpPr txBox="1">
            <a:spLocks noGrp="1"/>
          </p:cNvSpPr>
          <p:nvPr>
            <p:ph type="title"/>
          </p:nvPr>
        </p:nvSpPr>
        <p:spPr>
          <a:xfrm>
            <a:off x="806669" y="310161"/>
            <a:ext cx="10515600" cy="867930"/>
          </a:xfrm>
          <a:prstGeom prst="rect">
            <a:avLst/>
          </a:prstGeom>
          <a:noFill/>
        </p:spPr>
        <p:txBody>
          <a:bodyPr wrap="square" rtlCol="0">
            <a:spAutoFit/>
          </a:bodyPr>
          <a:lstStyle/>
          <a:p>
            <a:pPr algn="ctr"/>
            <a:r>
              <a:rPr lang="en-US" sz="2800" dirty="0">
                <a:latin typeface="HelloBigDeal Medium" panose="02000603000000000000" pitchFamily="2" charset="0"/>
                <a:ea typeface="HelloBigDeal Medium" panose="02000603000000000000" pitchFamily="2" charset="0"/>
              </a:rPr>
              <a:t>Many ADHD traits that sound like other diagnosis and overlaps with trauma!</a:t>
            </a:r>
          </a:p>
        </p:txBody>
      </p:sp>
      <p:sp>
        <p:nvSpPr>
          <p:cNvPr id="10" name="Oval 9">
            <a:extLst>
              <a:ext uri="{FF2B5EF4-FFF2-40B4-BE49-F238E27FC236}">
                <a16:creationId xmlns:a16="http://schemas.microsoft.com/office/drawing/2014/main" id="{61AED30B-8FA7-7D41-8A9D-B029F2C77B91}"/>
              </a:ext>
            </a:extLst>
          </p:cNvPr>
          <p:cNvSpPr/>
          <p:nvPr/>
        </p:nvSpPr>
        <p:spPr>
          <a:xfrm>
            <a:off x="4288221" y="1152121"/>
            <a:ext cx="7472855" cy="5437866"/>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9F0213A0-CA50-F946-8877-4F44E3F120C9}"/>
              </a:ext>
            </a:extLst>
          </p:cNvPr>
          <p:cNvSpPr/>
          <p:nvPr/>
        </p:nvSpPr>
        <p:spPr>
          <a:xfrm>
            <a:off x="505732" y="1146866"/>
            <a:ext cx="7408557" cy="5437866"/>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3">
            <a:extLst>
              <a:ext uri="{FF2B5EF4-FFF2-40B4-BE49-F238E27FC236}">
                <a16:creationId xmlns:a16="http://schemas.microsoft.com/office/drawing/2014/main" id="{3691D1E5-4F16-5641-8CB3-DFD15FD77A6E}"/>
              </a:ext>
            </a:extLst>
          </p:cNvPr>
          <p:cNvSpPr txBox="1">
            <a:spLocks/>
          </p:cNvSpPr>
          <p:nvPr/>
        </p:nvSpPr>
        <p:spPr>
          <a:xfrm>
            <a:off x="2220310" y="5955783"/>
            <a:ext cx="3203027" cy="476548"/>
          </a:xfrm>
          <a:prstGeom prst="rect">
            <a:avLst/>
          </a:prstGeom>
          <a:noFill/>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latin typeface="HelloBigDeal Medium" panose="02000603000000000000" pitchFamily="2" charset="0"/>
                <a:ea typeface="HelloBigDeal Medium" panose="02000603000000000000" pitchFamily="2" charset="0"/>
              </a:rPr>
              <a:t>Trauma</a:t>
            </a:r>
          </a:p>
        </p:txBody>
      </p:sp>
      <p:sp>
        <p:nvSpPr>
          <p:cNvPr id="13" name="Title 3">
            <a:extLst>
              <a:ext uri="{FF2B5EF4-FFF2-40B4-BE49-F238E27FC236}">
                <a16:creationId xmlns:a16="http://schemas.microsoft.com/office/drawing/2014/main" id="{85F18412-8E53-4345-9C97-BF440FC213E3}"/>
              </a:ext>
            </a:extLst>
          </p:cNvPr>
          <p:cNvSpPr txBox="1">
            <a:spLocks/>
          </p:cNvSpPr>
          <p:nvPr/>
        </p:nvSpPr>
        <p:spPr>
          <a:xfrm>
            <a:off x="6463862" y="5907649"/>
            <a:ext cx="4154212" cy="480131"/>
          </a:xfrm>
          <a:prstGeom prst="rect">
            <a:avLst/>
          </a:prstGeom>
          <a:noFill/>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latin typeface="HelloBigDeal Medium" panose="02000603000000000000" pitchFamily="2" charset="0"/>
                <a:ea typeface="HelloBigDeal Medium" panose="02000603000000000000" pitchFamily="2" charset="0"/>
              </a:rPr>
              <a:t>ADHD</a:t>
            </a:r>
          </a:p>
        </p:txBody>
      </p:sp>
      <p:sp>
        <p:nvSpPr>
          <p:cNvPr id="14" name="TextBox 13">
            <a:extLst>
              <a:ext uri="{FF2B5EF4-FFF2-40B4-BE49-F238E27FC236}">
                <a16:creationId xmlns:a16="http://schemas.microsoft.com/office/drawing/2014/main" id="{D43058E9-08F7-FF41-A766-7E5FB70B69DF}"/>
              </a:ext>
            </a:extLst>
          </p:cNvPr>
          <p:cNvSpPr txBox="1"/>
          <p:nvPr/>
        </p:nvSpPr>
        <p:spPr>
          <a:xfrm>
            <a:off x="970862" y="1954191"/>
            <a:ext cx="3367222" cy="3539430"/>
          </a:xfrm>
          <a:prstGeom prst="rect">
            <a:avLst/>
          </a:prstGeom>
          <a:noFill/>
        </p:spPr>
        <p:txBody>
          <a:bodyPr wrap="square" rtlCol="0">
            <a:spAutoFit/>
          </a:bodyPr>
          <a:lstStyle/>
          <a:p>
            <a:pPr marL="285750" indent="-285750" algn="ctr">
              <a:buFont typeface="Arial" panose="020B0604020202020204" pitchFamily="34" charset="0"/>
              <a:buChar char="•"/>
            </a:pPr>
            <a:r>
              <a:rPr lang="en-US" sz="2800" dirty="0">
                <a:solidFill>
                  <a:srgbClr val="0070C0"/>
                </a:solidFill>
                <a:latin typeface="Pond Free Me" pitchFamily="2" charset="0"/>
              </a:rPr>
              <a:t>Feelings of helplessness</a:t>
            </a:r>
          </a:p>
          <a:p>
            <a:pPr marL="285750" indent="-285750" algn="ctr">
              <a:buFont typeface="Arial" panose="020B0604020202020204" pitchFamily="34" charset="0"/>
              <a:buChar char="•"/>
            </a:pPr>
            <a:r>
              <a:rPr lang="en-US" sz="2800" dirty="0">
                <a:solidFill>
                  <a:srgbClr val="0070C0"/>
                </a:solidFill>
                <a:latin typeface="Pond Free Me" pitchFamily="2" charset="0"/>
              </a:rPr>
              <a:t>Increased agitation</a:t>
            </a:r>
          </a:p>
          <a:p>
            <a:pPr marL="285750" indent="-285750" algn="ctr">
              <a:buFont typeface="Arial" panose="020B0604020202020204" pitchFamily="34" charset="0"/>
              <a:buChar char="•"/>
            </a:pPr>
            <a:r>
              <a:rPr lang="en-US" sz="2800" dirty="0">
                <a:solidFill>
                  <a:srgbClr val="0070C0"/>
                </a:solidFill>
                <a:latin typeface="Pond Free Me" pitchFamily="2" charset="0"/>
              </a:rPr>
              <a:t>Irritability</a:t>
            </a:r>
          </a:p>
          <a:p>
            <a:pPr marL="285750" indent="-285750" algn="ctr">
              <a:buFont typeface="Arial" panose="020B0604020202020204" pitchFamily="34" charset="0"/>
              <a:buChar char="•"/>
            </a:pPr>
            <a:r>
              <a:rPr lang="en-US" sz="2800" dirty="0">
                <a:solidFill>
                  <a:srgbClr val="0070C0"/>
                </a:solidFill>
                <a:latin typeface="Pond Free Me" pitchFamily="2" charset="0"/>
              </a:rPr>
              <a:t>Guilt/shame</a:t>
            </a:r>
          </a:p>
          <a:p>
            <a:pPr marL="285750" indent="-285750" algn="ctr">
              <a:buFont typeface="Arial" panose="020B0604020202020204" pitchFamily="34" charset="0"/>
              <a:buChar char="•"/>
            </a:pPr>
            <a:r>
              <a:rPr lang="en-US" sz="2800" dirty="0">
                <a:solidFill>
                  <a:srgbClr val="0070C0"/>
                </a:solidFill>
                <a:latin typeface="Pond Free Me" pitchFamily="2" charset="0"/>
              </a:rPr>
              <a:t>Dissociation</a:t>
            </a:r>
          </a:p>
          <a:p>
            <a:pPr marL="285750" indent="-285750" algn="ctr">
              <a:buFont typeface="Arial" panose="020B0604020202020204" pitchFamily="34" charset="0"/>
              <a:buChar char="•"/>
            </a:pPr>
            <a:r>
              <a:rPr lang="en-US" sz="2800" dirty="0">
                <a:solidFill>
                  <a:srgbClr val="0070C0"/>
                </a:solidFill>
                <a:latin typeface="Pond Free Me" pitchFamily="2" charset="0"/>
              </a:rPr>
              <a:t>Alert</a:t>
            </a:r>
          </a:p>
          <a:p>
            <a:pPr marL="285750" indent="-285750" algn="ctr">
              <a:buFont typeface="Arial" panose="020B0604020202020204" pitchFamily="34" charset="0"/>
              <a:buChar char="•"/>
            </a:pPr>
            <a:r>
              <a:rPr lang="en-US" sz="2800" dirty="0">
                <a:solidFill>
                  <a:srgbClr val="0070C0"/>
                </a:solidFill>
                <a:latin typeface="Pond Free Me" pitchFamily="2" charset="0"/>
              </a:rPr>
              <a:t>Unusually reckless</a:t>
            </a:r>
          </a:p>
        </p:txBody>
      </p:sp>
      <p:sp>
        <p:nvSpPr>
          <p:cNvPr id="15" name="TextBox 14">
            <a:extLst>
              <a:ext uri="{FF2B5EF4-FFF2-40B4-BE49-F238E27FC236}">
                <a16:creationId xmlns:a16="http://schemas.microsoft.com/office/drawing/2014/main" id="{EB072A93-1358-8C44-860E-43062A5079F7}"/>
              </a:ext>
            </a:extLst>
          </p:cNvPr>
          <p:cNvSpPr txBox="1"/>
          <p:nvPr/>
        </p:nvSpPr>
        <p:spPr>
          <a:xfrm>
            <a:off x="7736714" y="2170386"/>
            <a:ext cx="3367222" cy="3108543"/>
          </a:xfrm>
          <a:prstGeom prst="rect">
            <a:avLst/>
          </a:prstGeom>
          <a:noFill/>
        </p:spPr>
        <p:txBody>
          <a:bodyPr wrap="square" rtlCol="0">
            <a:spAutoFit/>
          </a:bodyPr>
          <a:lstStyle/>
          <a:p>
            <a:pPr marL="285750" indent="-285750" algn="ctr">
              <a:buFont typeface="Arial" panose="020B0604020202020204" pitchFamily="34" charset="0"/>
              <a:buChar char="•"/>
            </a:pPr>
            <a:r>
              <a:rPr lang="en-US" sz="2800" dirty="0">
                <a:solidFill>
                  <a:srgbClr val="7030A0"/>
                </a:solidFill>
                <a:latin typeface="Pond Free Me" pitchFamily="2" charset="0"/>
              </a:rPr>
              <a:t>Difficulty sustaining attention</a:t>
            </a:r>
          </a:p>
          <a:p>
            <a:pPr marL="285750" indent="-285750" algn="ctr">
              <a:buFont typeface="Arial" panose="020B0604020202020204" pitchFamily="34" charset="0"/>
              <a:buChar char="•"/>
            </a:pPr>
            <a:r>
              <a:rPr lang="en-US" sz="2800" dirty="0">
                <a:solidFill>
                  <a:srgbClr val="7030A0"/>
                </a:solidFill>
                <a:latin typeface="Pond Free Me" pitchFamily="2" charset="0"/>
              </a:rPr>
              <a:t>Unorganized</a:t>
            </a:r>
          </a:p>
          <a:p>
            <a:pPr marL="285750" indent="-285750" algn="ctr">
              <a:buFont typeface="Arial" panose="020B0604020202020204" pitchFamily="34" charset="0"/>
              <a:buChar char="•"/>
            </a:pPr>
            <a:r>
              <a:rPr lang="en-US" sz="2800" dirty="0">
                <a:solidFill>
                  <a:srgbClr val="7030A0"/>
                </a:solidFill>
                <a:latin typeface="Pond Free Me" pitchFamily="2" charset="0"/>
              </a:rPr>
              <a:t>Fidgeting</a:t>
            </a:r>
          </a:p>
          <a:p>
            <a:pPr marL="285750" indent="-285750" algn="ctr">
              <a:buFont typeface="Arial" panose="020B0604020202020204" pitchFamily="34" charset="0"/>
              <a:buChar char="•"/>
            </a:pPr>
            <a:r>
              <a:rPr lang="en-US" sz="2800" dirty="0">
                <a:solidFill>
                  <a:srgbClr val="7030A0"/>
                </a:solidFill>
                <a:latin typeface="Pond Free Me" pitchFamily="2" charset="0"/>
              </a:rPr>
              <a:t>Difficulty waiting</a:t>
            </a:r>
          </a:p>
          <a:p>
            <a:pPr marL="285750" indent="-285750" algn="ctr">
              <a:buFont typeface="Arial" panose="020B0604020202020204" pitchFamily="34" charset="0"/>
              <a:buChar char="•"/>
            </a:pPr>
            <a:r>
              <a:rPr lang="en-US" sz="2800" dirty="0">
                <a:solidFill>
                  <a:srgbClr val="7030A0"/>
                </a:solidFill>
                <a:latin typeface="Pond Free Me" pitchFamily="2" charset="0"/>
              </a:rPr>
              <a:t>Talking excessively</a:t>
            </a:r>
          </a:p>
          <a:p>
            <a:pPr marL="285750" indent="-285750" algn="ctr">
              <a:buFont typeface="Arial" panose="020B0604020202020204" pitchFamily="34" charset="0"/>
              <a:buChar char="•"/>
            </a:pPr>
            <a:r>
              <a:rPr lang="en-US" sz="2800" dirty="0">
                <a:solidFill>
                  <a:srgbClr val="7030A0"/>
                </a:solidFill>
                <a:latin typeface="Pond Free Me" pitchFamily="2" charset="0"/>
              </a:rPr>
              <a:t>Loses things</a:t>
            </a:r>
          </a:p>
        </p:txBody>
      </p:sp>
      <p:sp>
        <p:nvSpPr>
          <p:cNvPr id="16" name="TextBox 15">
            <a:extLst>
              <a:ext uri="{FF2B5EF4-FFF2-40B4-BE49-F238E27FC236}">
                <a16:creationId xmlns:a16="http://schemas.microsoft.com/office/drawing/2014/main" id="{F104582C-0301-6843-8BD6-D65CA90A56AB}"/>
              </a:ext>
            </a:extLst>
          </p:cNvPr>
          <p:cNvSpPr txBox="1"/>
          <p:nvPr/>
        </p:nvSpPr>
        <p:spPr>
          <a:xfrm>
            <a:off x="4444165" y="2173931"/>
            <a:ext cx="3367222" cy="3970318"/>
          </a:xfrm>
          <a:prstGeom prst="rect">
            <a:avLst/>
          </a:prstGeom>
          <a:noFill/>
        </p:spPr>
        <p:txBody>
          <a:bodyPr wrap="square" rtlCol="0">
            <a:spAutoFit/>
          </a:bodyPr>
          <a:lstStyle/>
          <a:p>
            <a:pPr marL="285750" indent="-285750" algn="ctr">
              <a:buFont typeface="Arial" panose="020B0604020202020204" pitchFamily="34" charset="0"/>
              <a:buChar char="•"/>
            </a:pPr>
            <a:r>
              <a:rPr lang="en-US" sz="2800" dirty="0">
                <a:solidFill>
                  <a:schemeClr val="accent6">
                    <a:lumMod val="50000"/>
                  </a:schemeClr>
                </a:solidFill>
                <a:latin typeface="Pond Free Me" pitchFamily="2" charset="0"/>
              </a:rPr>
              <a:t>Hard time concentrating</a:t>
            </a:r>
          </a:p>
          <a:p>
            <a:pPr marL="285750" indent="-285750" algn="ctr">
              <a:buFont typeface="Arial" panose="020B0604020202020204" pitchFamily="34" charset="0"/>
              <a:buChar char="•"/>
            </a:pPr>
            <a:r>
              <a:rPr lang="en-US" sz="2800" dirty="0">
                <a:solidFill>
                  <a:schemeClr val="accent6">
                    <a:lumMod val="50000"/>
                  </a:schemeClr>
                </a:solidFill>
                <a:latin typeface="Pond Free Me" pitchFamily="2" charset="0"/>
              </a:rPr>
              <a:t>Easily distracted</a:t>
            </a:r>
          </a:p>
          <a:p>
            <a:pPr marL="285750" indent="-285750" algn="ctr">
              <a:buFont typeface="Arial" panose="020B0604020202020204" pitchFamily="34" charset="0"/>
              <a:buChar char="•"/>
            </a:pPr>
            <a:r>
              <a:rPr lang="en-US" sz="2800" dirty="0">
                <a:solidFill>
                  <a:schemeClr val="accent6">
                    <a:lumMod val="50000"/>
                  </a:schemeClr>
                </a:solidFill>
                <a:latin typeface="Pond Free Me" pitchFamily="2" charset="0"/>
              </a:rPr>
              <a:t>Doesn’t seem to listen</a:t>
            </a:r>
          </a:p>
          <a:p>
            <a:pPr marL="285750" indent="-285750" algn="ctr">
              <a:buFont typeface="Arial" panose="020B0604020202020204" pitchFamily="34" charset="0"/>
              <a:buChar char="•"/>
            </a:pPr>
            <a:r>
              <a:rPr lang="en-US" sz="2800" dirty="0">
                <a:solidFill>
                  <a:schemeClr val="accent6">
                    <a:lumMod val="50000"/>
                  </a:schemeClr>
                </a:solidFill>
                <a:latin typeface="Pond Free Me" pitchFamily="2" charset="0"/>
              </a:rPr>
              <a:t>Hyperactive</a:t>
            </a:r>
          </a:p>
          <a:p>
            <a:pPr marL="285750" indent="-285750" algn="ctr">
              <a:buFont typeface="Arial" panose="020B0604020202020204" pitchFamily="34" charset="0"/>
              <a:buChar char="•"/>
            </a:pPr>
            <a:r>
              <a:rPr lang="en-US" sz="2800" dirty="0">
                <a:solidFill>
                  <a:schemeClr val="accent6">
                    <a:lumMod val="50000"/>
                  </a:schemeClr>
                </a:solidFill>
                <a:latin typeface="Pond Free Me" pitchFamily="2" charset="0"/>
              </a:rPr>
              <a:t>Restless</a:t>
            </a:r>
          </a:p>
          <a:p>
            <a:pPr marL="285750" indent="-285750" algn="ctr">
              <a:buFont typeface="Arial" panose="020B0604020202020204" pitchFamily="34" charset="0"/>
              <a:buChar char="•"/>
            </a:pPr>
            <a:endParaRPr lang="en-US" sz="2800" dirty="0">
              <a:solidFill>
                <a:schemeClr val="accent6">
                  <a:lumMod val="50000"/>
                </a:schemeClr>
              </a:solidFill>
              <a:latin typeface="Pond Free Me" pitchFamily="2" charset="0"/>
            </a:endParaRPr>
          </a:p>
          <a:p>
            <a:pPr marL="285750" indent="-285750" algn="ctr">
              <a:buFont typeface="Arial" panose="020B0604020202020204" pitchFamily="34" charset="0"/>
              <a:buChar char="•"/>
            </a:pPr>
            <a:endParaRPr lang="en-US" sz="2800" dirty="0">
              <a:solidFill>
                <a:schemeClr val="accent6">
                  <a:lumMod val="50000"/>
                </a:schemeClr>
              </a:solidFill>
              <a:latin typeface="Pond Free Me" pitchFamily="2" charset="0"/>
            </a:endParaRPr>
          </a:p>
        </p:txBody>
      </p:sp>
      <p:sp>
        <p:nvSpPr>
          <p:cNvPr id="17" name="TextBox 16">
            <a:extLst>
              <a:ext uri="{FF2B5EF4-FFF2-40B4-BE49-F238E27FC236}">
                <a16:creationId xmlns:a16="http://schemas.microsoft.com/office/drawing/2014/main" id="{4819BF60-76BC-6242-9247-268AD1A352B2}"/>
              </a:ext>
            </a:extLst>
          </p:cNvPr>
          <p:cNvSpPr txBox="1"/>
          <p:nvPr/>
        </p:nvSpPr>
        <p:spPr>
          <a:xfrm>
            <a:off x="10243364" y="6211669"/>
            <a:ext cx="2342147" cy="646331"/>
          </a:xfrm>
          <a:prstGeom prst="rect">
            <a:avLst/>
          </a:prstGeom>
          <a:noFill/>
        </p:spPr>
        <p:txBody>
          <a:bodyPr wrap="square" rtlCol="0">
            <a:spAutoFit/>
          </a:bodyPr>
          <a:lstStyle/>
          <a:p>
            <a:r>
              <a:rPr lang="en-US" dirty="0">
                <a:latin typeface="Pond Free Me" pitchFamily="2" charset="0"/>
              </a:rPr>
              <a:t>Source: Child Development Clinic</a:t>
            </a:r>
          </a:p>
        </p:txBody>
      </p:sp>
      <p:sp>
        <p:nvSpPr>
          <p:cNvPr id="18" name="TextBox 17">
            <a:extLst>
              <a:ext uri="{FF2B5EF4-FFF2-40B4-BE49-F238E27FC236}">
                <a16:creationId xmlns:a16="http://schemas.microsoft.com/office/drawing/2014/main" id="{E8014961-DB76-7142-BF18-C0D298F91CF8}"/>
              </a:ext>
            </a:extLst>
          </p:cNvPr>
          <p:cNvSpPr txBox="1"/>
          <p:nvPr/>
        </p:nvSpPr>
        <p:spPr>
          <a:xfrm>
            <a:off x="0" y="6642556"/>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17661018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4605"/>
            <a:ext cx="10515600" cy="1325563"/>
          </a:xfrm>
        </p:spPr>
        <p:txBody>
          <a:bodyPr>
            <a:normAutofit/>
          </a:bodyPr>
          <a:lstStyle/>
          <a:p>
            <a:r>
              <a:rPr lang="en-US" sz="4000" dirty="0">
                <a:latin typeface="HelloBigDeal Medium" panose="02000603000000000000" pitchFamily="2" charset="0"/>
                <a:ea typeface="HelloBigDeal Medium" panose="02000603000000000000" pitchFamily="2" charset="0"/>
              </a:rPr>
              <a:t>Resources and References</a:t>
            </a:r>
          </a:p>
        </p:txBody>
      </p:sp>
      <p:sp>
        <p:nvSpPr>
          <p:cNvPr id="3" name="Content Placeholder 2"/>
          <p:cNvSpPr>
            <a:spLocks noGrp="1"/>
          </p:cNvSpPr>
          <p:nvPr>
            <p:ph idx="1"/>
          </p:nvPr>
        </p:nvSpPr>
        <p:spPr>
          <a:xfrm>
            <a:off x="379141" y="1092820"/>
            <a:ext cx="11574966" cy="5765180"/>
          </a:xfrm>
        </p:spPr>
        <p:txBody>
          <a:bodyPr>
            <a:noAutofit/>
          </a:bodyPr>
          <a:lstStyle/>
          <a:p>
            <a:r>
              <a:rPr lang="en-US" sz="2400" dirty="0">
                <a:latin typeface="Pond Free Me" charset="0"/>
                <a:ea typeface="Pond Free Me" charset="0"/>
                <a:cs typeface="Pond Free Me" charset="0"/>
              </a:rPr>
              <a:t>Brown Clinic for Attention and Related Disorders- </a:t>
            </a:r>
            <a:r>
              <a:rPr lang="en-US" sz="2400" dirty="0" err="1">
                <a:latin typeface="Pond Free Me" charset="0"/>
                <a:ea typeface="Pond Free Me" charset="0"/>
                <a:cs typeface="Pond Free Me" charset="0"/>
              </a:rPr>
              <a:t>brownadhdclinic.com</a:t>
            </a:r>
            <a:endParaRPr lang="en-US" sz="2400" dirty="0">
              <a:latin typeface="Pond Free Me" charset="0"/>
              <a:ea typeface="Pond Free Me" charset="0"/>
              <a:cs typeface="Pond Free Me" charset="0"/>
            </a:endParaRPr>
          </a:p>
          <a:p>
            <a:r>
              <a:rPr lang="en-US" sz="2400" dirty="0" err="1">
                <a:latin typeface="Pond Free Me" charset="0"/>
                <a:ea typeface="Pond Free Me" charset="0"/>
                <a:cs typeface="Pond Free Me" charset="0"/>
              </a:rPr>
              <a:t>ADDitude</a:t>
            </a:r>
            <a:r>
              <a:rPr lang="en-US" sz="2400" dirty="0">
                <a:latin typeface="Pond Free Me" charset="0"/>
                <a:ea typeface="Pond Free Me" charset="0"/>
                <a:cs typeface="Pond Free Me" charset="0"/>
              </a:rPr>
              <a:t>. (2019). </a:t>
            </a:r>
            <a:r>
              <a:rPr lang="en-US" sz="2400" i="1" dirty="0">
                <a:latin typeface="Pond Free Me" charset="0"/>
                <a:ea typeface="Pond Free Me" charset="0"/>
                <a:cs typeface="Pond Free Me" charset="0"/>
              </a:rPr>
              <a:t>ADHD &amp; the Interest-Based Nervous System</a:t>
            </a:r>
            <a:r>
              <a:rPr lang="en-US" sz="2400" dirty="0">
                <a:latin typeface="Pond Free Me" charset="0"/>
                <a:ea typeface="Pond Free Me" charset="0"/>
                <a:cs typeface="Pond Free Me" charset="0"/>
              </a:rPr>
              <a:t>. [online] Available at: https://</a:t>
            </a:r>
            <a:r>
              <a:rPr lang="en-US" sz="2400" dirty="0" err="1">
                <a:latin typeface="Pond Free Me" charset="0"/>
                <a:ea typeface="Pond Free Me" charset="0"/>
                <a:cs typeface="Pond Free Me" charset="0"/>
              </a:rPr>
              <a:t>www.additudemag.com</a:t>
            </a:r>
            <a:r>
              <a:rPr lang="en-US" sz="2400" dirty="0">
                <a:latin typeface="Pond Free Me" charset="0"/>
                <a:ea typeface="Pond Free Me" charset="0"/>
                <a:cs typeface="Pond Free Me" charset="0"/>
              </a:rPr>
              <a:t>/</a:t>
            </a:r>
            <a:r>
              <a:rPr lang="en-US" sz="2400" dirty="0" err="1">
                <a:latin typeface="Pond Free Me" charset="0"/>
                <a:ea typeface="Pond Free Me" charset="0"/>
                <a:cs typeface="Pond Free Me" charset="0"/>
              </a:rPr>
              <a:t>adhd</a:t>
            </a:r>
            <a:r>
              <a:rPr lang="en-US" sz="2400" dirty="0">
                <a:latin typeface="Pond Free Me" charset="0"/>
                <a:ea typeface="Pond Free Me" charset="0"/>
                <a:cs typeface="Pond Free Me" charset="0"/>
              </a:rPr>
              <a:t>-brain-chemistry-video/ [Accessed 20 Oct. 2019].</a:t>
            </a:r>
          </a:p>
          <a:p>
            <a:r>
              <a:rPr lang="en-US" sz="2400" dirty="0">
                <a:latin typeface="Pond Free Me" charset="0"/>
                <a:ea typeface="Pond Free Me" charset="0"/>
                <a:cs typeface="Pond Free Me" charset="0"/>
              </a:rPr>
              <a:t>Knight Barrett, K. (2019). </a:t>
            </a:r>
            <a:r>
              <a:rPr lang="en-US" sz="2400" i="1" dirty="0">
                <a:latin typeface="Pond Free Me" charset="0"/>
                <a:ea typeface="Pond Free Me" charset="0"/>
                <a:cs typeface="Pond Free Me" charset="0"/>
              </a:rPr>
              <a:t>ADHD and the Case for Support Through Collegiate Age: Understanding the Lifecycle of Developmental Delays in Executive Function for ADHD and its Impact on Goal Setting</a:t>
            </a:r>
            <a:r>
              <a:rPr lang="en-US" sz="2400" dirty="0">
                <a:latin typeface="Pond Free Me" charset="0"/>
                <a:ea typeface="Pond Free Me" charset="0"/>
                <a:cs typeface="Pond Free Me" charset="0"/>
              </a:rPr>
              <a:t>.</a:t>
            </a:r>
          </a:p>
          <a:p>
            <a:r>
              <a:rPr lang="en-US" sz="2400" dirty="0">
                <a:latin typeface="Pond Free Me" charset="0"/>
                <a:ea typeface="Pond Free Me" charset="0"/>
                <a:cs typeface="Pond Free Me" charset="0"/>
              </a:rPr>
              <a:t>(Rodrigues, P. and </a:t>
            </a:r>
            <a:r>
              <a:rPr lang="en-US" sz="2400" dirty="0" err="1">
                <a:latin typeface="Pond Free Me" charset="0"/>
                <a:ea typeface="Pond Free Me" charset="0"/>
                <a:cs typeface="Pond Free Me" charset="0"/>
              </a:rPr>
              <a:t>Pandeirada</a:t>
            </a:r>
            <a:r>
              <a:rPr lang="en-US" sz="2400" dirty="0">
                <a:latin typeface="Pond Free Me" charset="0"/>
                <a:ea typeface="Pond Free Me" charset="0"/>
                <a:cs typeface="Pond Free Me" charset="0"/>
              </a:rPr>
              <a:t>, J. (2019). </a:t>
            </a:r>
            <a:r>
              <a:rPr lang="en-US" sz="2400" i="1" dirty="0">
                <a:latin typeface="Pond Free Me" charset="0"/>
                <a:ea typeface="Pond Free Me" charset="0"/>
                <a:cs typeface="Pond Free Me" charset="0"/>
              </a:rPr>
              <a:t>When visual stimulation of the surrounding environment affects children’s cognitive performance</a:t>
            </a:r>
            <a:r>
              <a:rPr lang="en-US" sz="2400" dirty="0">
                <a:latin typeface="Pond Free Me" charset="0"/>
                <a:ea typeface="Pond Free Me" charset="0"/>
                <a:cs typeface="Pond Free Me" charset="0"/>
              </a:rPr>
              <a:t>.)</a:t>
            </a:r>
          </a:p>
          <a:p>
            <a:r>
              <a:rPr lang="en-US" sz="2400" dirty="0">
                <a:latin typeface="Pond Free Me" charset="0"/>
                <a:ea typeface="Pond Free Me" charset="0"/>
                <a:cs typeface="Pond Free Me" charset="0"/>
              </a:rPr>
              <a:t> </a:t>
            </a:r>
            <a:r>
              <a:rPr lang="en-US" sz="2400" dirty="0" err="1">
                <a:latin typeface="Pond Free Me" charset="0"/>
                <a:ea typeface="Pond Free Me" charset="0"/>
                <a:cs typeface="Pond Free Me" charset="0"/>
              </a:rPr>
              <a:t>ADDitude</a:t>
            </a:r>
            <a:r>
              <a:rPr lang="en-US" sz="2400" dirty="0">
                <a:latin typeface="Pond Free Me" charset="0"/>
                <a:ea typeface="Pond Free Me" charset="0"/>
                <a:cs typeface="Pond Free Me" charset="0"/>
              </a:rPr>
              <a:t>. (2019). </a:t>
            </a:r>
            <a:r>
              <a:rPr lang="en-US" sz="2400" i="1" dirty="0">
                <a:latin typeface="Pond Free Me" charset="0"/>
                <a:ea typeface="Pond Free Me" charset="0"/>
                <a:cs typeface="Pond Free Me" charset="0"/>
              </a:rPr>
              <a:t>ADHD &amp; the Interest-Based Nervous System</a:t>
            </a:r>
            <a:r>
              <a:rPr lang="en-US" sz="2400" dirty="0">
                <a:latin typeface="Pond Free Me" charset="0"/>
                <a:ea typeface="Pond Free Me" charset="0"/>
                <a:cs typeface="Pond Free Me" charset="0"/>
              </a:rPr>
              <a:t>. [online] Available at: https://</a:t>
            </a:r>
            <a:r>
              <a:rPr lang="en-US" sz="2400" dirty="0" err="1">
                <a:latin typeface="Pond Free Me" charset="0"/>
                <a:ea typeface="Pond Free Me" charset="0"/>
                <a:cs typeface="Pond Free Me" charset="0"/>
              </a:rPr>
              <a:t>www.additudemag.com</a:t>
            </a:r>
            <a:r>
              <a:rPr lang="en-US" sz="2400" dirty="0">
                <a:latin typeface="Pond Free Me" charset="0"/>
                <a:ea typeface="Pond Free Me" charset="0"/>
                <a:cs typeface="Pond Free Me" charset="0"/>
              </a:rPr>
              <a:t>/</a:t>
            </a:r>
            <a:r>
              <a:rPr lang="en-US" sz="2400" dirty="0" err="1">
                <a:latin typeface="Pond Free Me" charset="0"/>
                <a:ea typeface="Pond Free Me" charset="0"/>
                <a:cs typeface="Pond Free Me" charset="0"/>
              </a:rPr>
              <a:t>adhd</a:t>
            </a:r>
            <a:r>
              <a:rPr lang="en-US" sz="2400" dirty="0">
                <a:latin typeface="Pond Free Me" charset="0"/>
                <a:ea typeface="Pond Free Me" charset="0"/>
                <a:cs typeface="Pond Free Me" charset="0"/>
              </a:rPr>
              <a:t>-brain-chemistry-video/ [Accessed 20 Oct. 2019].</a:t>
            </a:r>
          </a:p>
          <a:p>
            <a:r>
              <a:rPr lang="en-US" sz="2400" dirty="0">
                <a:latin typeface="Pond Free Me" charset="0"/>
                <a:ea typeface="Pond Free Me" charset="0"/>
                <a:cs typeface="Pond Free Me" charset="0"/>
              </a:rPr>
              <a:t>Quarto, C. (2018). </a:t>
            </a:r>
            <a:r>
              <a:rPr lang="en-US" sz="2400" i="1" dirty="0">
                <a:latin typeface="Pond Free Me" charset="0"/>
                <a:ea typeface="Pond Free Me" charset="0"/>
                <a:cs typeface="Pond Free Me" charset="0"/>
              </a:rPr>
              <a:t>AD/HD and Executive Functions: A New Model &amp; Intervention Strategies for School Counselors</a:t>
            </a:r>
            <a:r>
              <a:rPr lang="en-US" sz="2400" dirty="0">
                <a:latin typeface="Pond Free Me" charset="0"/>
                <a:ea typeface="Pond Free Me" charset="0"/>
                <a:cs typeface="Pond Free Me" charset="0"/>
              </a:rPr>
              <a:t>.</a:t>
            </a:r>
          </a:p>
          <a:p>
            <a:pPr marL="0" indent="0">
              <a:buNone/>
            </a:pPr>
            <a:endParaRPr lang="en-US" sz="1800" dirty="0">
              <a:latin typeface="Pond Free Me" charset="0"/>
              <a:ea typeface="Pond Free Me" charset="0"/>
              <a:cs typeface="Pond Free Me" charset="0"/>
            </a:endParaRPr>
          </a:p>
          <a:p>
            <a:pPr marL="0" indent="0">
              <a:buNone/>
            </a:pPr>
            <a:r>
              <a:rPr lang="en-US" sz="1800" dirty="0">
                <a:latin typeface="Pond Free Me" charset="0"/>
                <a:ea typeface="Pond Free Me" charset="0"/>
                <a:cs typeface="Pond Free Me" charset="0"/>
              </a:rPr>
              <a:t>Images by </a:t>
            </a:r>
            <a:r>
              <a:rPr lang="en-US" sz="1800" dirty="0" err="1">
                <a:latin typeface="Pond Free Me" charset="0"/>
                <a:ea typeface="Pond Free Me" charset="0"/>
                <a:cs typeface="Pond Free Me" charset="0"/>
              </a:rPr>
              <a:t>Pixbay</a:t>
            </a:r>
            <a:endParaRPr lang="en-US" sz="1800" dirty="0">
              <a:latin typeface="Pond Free Me" charset="0"/>
              <a:ea typeface="Pond Free Me" charset="0"/>
              <a:cs typeface="Pond Free Me" charset="0"/>
            </a:endParaRPr>
          </a:p>
        </p:txBody>
      </p:sp>
      <p:sp>
        <p:nvSpPr>
          <p:cNvPr id="4" name="TextBox 3">
            <a:extLst>
              <a:ext uri="{FF2B5EF4-FFF2-40B4-BE49-F238E27FC236}">
                <a16:creationId xmlns:a16="http://schemas.microsoft.com/office/drawing/2014/main" id="{A87FDDCB-44C8-0745-A16B-DCA17A09C417}"/>
              </a:ext>
            </a:extLst>
          </p:cNvPr>
          <p:cNvSpPr txBox="1"/>
          <p:nvPr/>
        </p:nvSpPr>
        <p:spPr>
          <a:xfrm>
            <a:off x="10001694" y="6443330"/>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12652036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2032B1E8-BC40-4380-97A6-14C0320AE1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2BEABD9-E1ED-49C7-8734-5494C88E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4782312"/>
            <a:ext cx="11548872" cy="1755648"/>
          </a:xfrm>
          <a:prstGeom prst="rect">
            <a:avLst/>
          </a:prstGeom>
          <a:solidFill>
            <a:schemeClr val="tx1">
              <a:alpha val="93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20" name="Straight Connector 19">
            <a:extLst>
              <a:ext uri="{FF2B5EF4-FFF2-40B4-BE49-F238E27FC236}">
                <a16:creationId xmlns:a16="http://schemas.microsoft.com/office/drawing/2014/main" id="{17341211-05E5-4FDD-98B1-F551CD0EAE1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059936" y="5239512"/>
            <a:ext cx="0" cy="914400"/>
          </a:xfrm>
          <a:prstGeom prst="line">
            <a:avLst/>
          </a:prstGeom>
          <a:ln w="1905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893136" y="1087106"/>
            <a:ext cx="10956032" cy="1344168"/>
          </a:xfrm>
          <a:prstGeom prst="rect">
            <a:avLst/>
          </a:prstGeom>
        </p:spPr>
        <p:txBody>
          <a:bodyPr vert="horz" lIns="91440" tIns="45720" rIns="91440" bIns="45720" rtlCol="0" anchor="ctr">
            <a:noAutofit/>
          </a:bodyPr>
          <a:lstStyle/>
          <a:p>
            <a:pPr>
              <a:lnSpc>
                <a:spcPct val="90000"/>
              </a:lnSpc>
              <a:spcAft>
                <a:spcPts val="600"/>
              </a:spcAft>
            </a:pPr>
            <a:r>
              <a:rPr lang="en-US" sz="4000" dirty="0">
                <a:latin typeface="Pond Free Me" pitchFamily="2" charset="0"/>
              </a:rPr>
              <a:t>The executive function regulates, controls, and manages thoughts and actions.</a:t>
            </a:r>
          </a:p>
          <a:p>
            <a:pPr>
              <a:lnSpc>
                <a:spcPct val="90000"/>
              </a:lnSpc>
              <a:spcAft>
                <a:spcPts val="600"/>
              </a:spcAft>
            </a:pPr>
            <a:endParaRPr lang="en-US" sz="4000" dirty="0">
              <a:latin typeface="Pond Free Me" pitchFamily="2" charset="0"/>
            </a:endParaRPr>
          </a:p>
          <a:p>
            <a:pPr>
              <a:lnSpc>
                <a:spcPct val="90000"/>
              </a:lnSpc>
              <a:spcAft>
                <a:spcPts val="600"/>
              </a:spcAft>
            </a:pPr>
            <a:r>
              <a:rPr lang="en-US" sz="4000" dirty="0">
                <a:latin typeface="Pond Free Me" pitchFamily="2" charset="0"/>
              </a:rPr>
              <a:t>Executive function affects:</a:t>
            </a:r>
          </a:p>
          <a:p>
            <a:pPr>
              <a:lnSpc>
                <a:spcPct val="90000"/>
              </a:lnSpc>
              <a:spcAft>
                <a:spcPts val="600"/>
              </a:spcAft>
            </a:pPr>
            <a:endParaRPr lang="en-US" sz="3600" dirty="0">
              <a:latin typeface="Pond Free Me" pitchFamily="2" charset="0"/>
            </a:endParaRPr>
          </a:p>
        </p:txBody>
      </p:sp>
      <p:sp>
        <p:nvSpPr>
          <p:cNvPr id="10" name="TextBox 9">
            <a:extLst>
              <a:ext uri="{FF2B5EF4-FFF2-40B4-BE49-F238E27FC236}">
                <a16:creationId xmlns:a16="http://schemas.microsoft.com/office/drawing/2014/main" id="{797CF2A6-281A-0042-B33A-9661D596E2C1}"/>
              </a:ext>
            </a:extLst>
          </p:cNvPr>
          <p:cNvSpPr txBox="1"/>
          <p:nvPr/>
        </p:nvSpPr>
        <p:spPr>
          <a:xfrm>
            <a:off x="6709828" y="2048824"/>
            <a:ext cx="4837130" cy="2340192"/>
          </a:xfrm>
          <a:prstGeom prst="rect">
            <a:avLst/>
          </a:prstGeom>
          <a:noFill/>
        </p:spPr>
        <p:txBody>
          <a:bodyPr wrap="square" numCol="2" rtlCol="0">
            <a:spAutoFit/>
          </a:bodyPr>
          <a:lstStyle/>
          <a:p>
            <a:pPr>
              <a:lnSpc>
                <a:spcPct val="90000"/>
              </a:lnSpc>
              <a:spcAft>
                <a:spcPts val="600"/>
              </a:spcAft>
            </a:pPr>
            <a:r>
              <a:rPr lang="en-US" sz="3600" dirty="0">
                <a:latin typeface="Pond Free Me" pitchFamily="2" charset="0"/>
              </a:rPr>
              <a:t>Planning</a:t>
            </a:r>
          </a:p>
          <a:p>
            <a:pPr>
              <a:lnSpc>
                <a:spcPct val="90000"/>
              </a:lnSpc>
              <a:spcAft>
                <a:spcPts val="600"/>
              </a:spcAft>
            </a:pPr>
            <a:r>
              <a:rPr lang="en-US" sz="3600" dirty="0">
                <a:latin typeface="Pond Free Me" pitchFamily="2" charset="0"/>
              </a:rPr>
              <a:t>Inhibition</a:t>
            </a:r>
          </a:p>
          <a:p>
            <a:pPr>
              <a:lnSpc>
                <a:spcPct val="90000"/>
              </a:lnSpc>
              <a:spcAft>
                <a:spcPts val="600"/>
              </a:spcAft>
            </a:pPr>
            <a:r>
              <a:rPr lang="en-US" sz="3600" dirty="0">
                <a:latin typeface="Pond Free Me" pitchFamily="2" charset="0"/>
              </a:rPr>
              <a:t>Attention </a:t>
            </a:r>
          </a:p>
          <a:p>
            <a:pPr>
              <a:lnSpc>
                <a:spcPct val="90000"/>
              </a:lnSpc>
              <a:spcAft>
                <a:spcPts val="600"/>
              </a:spcAft>
            </a:pPr>
            <a:r>
              <a:rPr lang="en-US" sz="3600" dirty="0">
                <a:latin typeface="Pond Free Me" pitchFamily="2" charset="0"/>
              </a:rPr>
              <a:t>Reasoning</a:t>
            </a:r>
          </a:p>
          <a:p>
            <a:pPr>
              <a:lnSpc>
                <a:spcPct val="90000"/>
              </a:lnSpc>
              <a:spcAft>
                <a:spcPts val="600"/>
              </a:spcAft>
            </a:pPr>
            <a:r>
              <a:rPr lang="en-US" sz="3600" dirty="0">
                <a:latin typeface="Pond Free Me" pitchFamily="2" charset="0"/>
              </a:rPr>
              <a:t>Cognitive Flexibility</a:t>
            </a:r>
          </a:p>
          <a:p>
            <a:pPr>
              <a:lnSpc>
                <a:spcPct val="90000"/>
              </a:lnSpc>
              <a:spcAft>
                <a:spcPts val="600"/>
              </a:spcAft>
            </a:pPr>
            <a:r>
              <a:rPr lang="en-US" sz="3600" dirty="0">
                <a:latin typeface="Pond Free Me" pitchFamily="2" charset="0"/>
              </a:rPr>
              <a:t>Monitoring</a:t>
            </a:r>
          </a:p>
          <a:p>
            <a:endParaRPr lang="en-US" sz="3600" dirty="0"/>
          </a:p>
        </p:txBody>
      </p:sp>
      <p:sp>
        <p:nvSpPr>
          <p:cNvPr id="12" name="Rectangle 11">
            <a:extLst>
              <a:ext uri="{FF2B5EF4-FFF2-40B4-BE49-F238E27FC236}">
                <a16:creationId xmlns:a16="http://schemas.microsoft.com/office/drawing/2014/main" id="{309F4AD7-E02A-CB4A-A473-BAC88F6B8D5B}"/>
              </a:ext>
            </a:extLst>
          </p:cNvPr>
          <p:cNvSpPr/>
          <p:nvPr/>
        </p:nvSpPr>
        <p:spPr>
          <a:xfrm>
            <a:off x="321560" y="4782312"/>
            <a:ext cx="11548872" cy="1755648"/>
          </a:xfrm>
          <a:prstGeom prst="rect">
            <a:avLst/>
          </a:prstGeom>
          <a:solidFill>
            <a:schemeClr val="tx2"/>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366409" y="5024628"/>
            <a:ext cx="9677736" cy="1344168"/>
          </a:xfrm>
        </p:spPr>
        <p:txBody>
          <a:bodyPr vert="horz" lIns="91440" tIns="45720" rIns="91440" bIns="45720" rtlCol="0" anchor="ctr">
            <a:noAutofit/>
          </a:bodyPr>
          <a:lstStyle/>
          <a:p>
            <a:r>
              <a:rPr lang="en-US" sz="4800" b="1" dirty="0">
                <a:solidFill>
                  <a:schemeClr val="bg1"/>
                </a:solidFill>
                <a:latin typeface="HelloBigDeal Medium" panose="02000603000000000000" pitchFamily="2" charset="0"/>
                <a:ea typeface="HelloBigDeal Medium" panose="02000603000000000000" pitchFamily="2" charset="0"/>
              </a:rPr>
              <a:t>ADHD and Executive Function</a:t>
            </a:r>
          </a:p>
        </p:txBody>
      </p:sp>
      <p:pic>
        <p:nvPicPr>
          <p:cNvPr id="11" name="Picture 10" descr="A close-up of a human brain&#10;&#10;Description automatically generated with low confidence">
            <a:extLst>
              <a:ext uri="{FF2B5EF4-FFF2-40B4-BE49-F238E27FC236}">
                <a16:creationId xmlns:a16="http://schemas.microsoft.com/office/drawing/2014/main" id="{0760707D-DE75-D14F-A7DB-495945B7EA29}"/>
              </a:ext>
            </a:extLst>
          </p:cNvPr>
          <p:cNvPicPr>
            <a:picLocks noChangeAspect="1"/>
          </p:cNvPicPr>
          <p:nvPr/>
        </p:nvPicPr>
        <p:blipFill rotWithShape="1">
          <a:blip r:embed="rId3"/>
          <a:srcRect r="-1" b="21855"/>
          <a:stretch/>
        </p:blipFill>
        <p:spPr>
          <a:xfrm>
            <a:off x="1257709" y="2615609"/>
            <a:ext cx="3382652" cy="1903218"/>
          </a:xfrm>
          <a:prstGeom prst="rect">
            <a:avLst/>
          </a:prstGeom>
        </p:spPr>
      </p:pic>
      <p:sp>
        <p:nvSpPr>
          <p:cNvPr id="13" name="TextBox 12">
            <a:extLst>
              <a:ext uri="{FF2B5EF4-FFF2-40B4-BE49-F238E27FC236}">
                <a16:creationId xmlns:a16="http://schemas.microsoft.com/office/drawing/2014/main" id="{9CF9384C-F681-3946-8C79-2D8B9849A36F}"/>
              </a:ext>
            </a:extLst>
          </p:cNvPr>
          <p:cNvSpPr txBox="1"/>
          <p:nvPr/>
        </p:nvSpPr>
        <p:spPr>
          <a:xfrm>
            <a:off x="10320670" y="6557496"/>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713827701"/>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D9A4674-5409-F24A-A48D-F374765E50DB}"/>
              </a:ext>
            </a:extLst>
          </p:cNvPr>
          <p:cNvPicPr>
            <a:picLocks noChangeAspect="1"/>
          </p:cNvPicPr>
          <p:nvPr/>
        </p:nvPicPr>
        <p:blipFill rotWithShape="1">
          <a:blip r:embed="rId3"/>
          <a:srcRect r="21704"/>
          <a:stretch/>
        </p:blipFill>
        <p:spPr>
          <a:xfrm>
            <a:off x="4117521" y="10"/>
            <a:ext cx="8074479" cy="6857990"/>
          </a:xfrm>
          <a:prstGeom prst="rect">
            <a:avLst/>
          </a:prstGeom>
        </p:spPr>
      </p:pic>
      <p:sp>
        <p:nvSpPr>
          <p:cNvPr id="7" name="Freeform: Shape 9">
            <a:extLst>
              <a:ext uri="{FF2B5EF4-FFF2-40B4-BE49-F238E27FC236}">
                <a16:creationId xmlns:a16="http://schemas.microsoft.com/office/drawing/2014/main" id="{8F23F8A3-8FD7-4779-8323-FDC26BE998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859800" cy="6858478"/>
          </a:xfrm>
          <a:custGeom>
            <a:avLst/>
            <a:gdLst>
              <a:gd name="connsiteX0" fmla="*/ 7859800 w 7859800"/>
              <a:gd name="connsiteY0" fmla="*/ 6858478 h 6858478"/>
              <a:gd name="connsiteX1" fmla="*/ 435245 w 7859800"/>
              <a:gd name="connsiteY1" fmla="*/ 6858478 h 6858478"/>
              <a:gd name="connsiteX2" fmla="*/ 435505 w 7859800"/>
              <a:gd name="connsiteY2" fmla="*/ 6857916 h 6858478"/>
              <a:gd name="connsiteX3" fmla="*/ 0 w 7859800"/>
              <a:gd name="connsiteY3" fmla="*/ 6857916 h 6858478"/>
              <a:gd name="connsiteX4" fmla="*/ 0 w 7859800"/>
              <a:gd name="connsiteY4" fmla="*/ 0 h 6858478"/>
              <a:gd name="connsiteX5" fmla="*/ 3611620 w 7859800"/>
              <a:gd name="connsiteY5" fmla="*/ 0 h 6858478"/>
              <a:gd name="connsiteX6" fmla="*/ 4677848 w 7859800"/>
              <a:gd name="connsiteY6" fmla="*/ 0 h 6858478"/>
              <a:gd name="connsiteX7" fmla="*/ 4683425 w 7859800"/>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59800" h="6858478">
                <a:moveTo>
                  <a:pt x="7859800" y="6858478"/>
                </a:moveTo>
                <a:lnTo>
                  <a:pt x="435245" y="6858478"/>
                </a:lnTo>
                <a:lnTo>
                  <a:pt x="435505" y="6857916"/>
                </a:lnTo>
                <a:lnTo>
                  <a:pt x="0" y="6857916"/>
                </a:lnTo>
                <a:lnTo>
                  <a:pt x="0" y="0"/>
                </a:lnTo>
                <a:lnTo>
                  <a:pt x="3611620" y="0"/>
                </a:lnTo>
                <a:lnTo>
                  <a:pt x="4677848" y="0"/>
                </a:lnTo>
                <a:lnTo>
                  <a:pt x="4683425" y="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F605C4CC-A25C-416F-8333-7CB7DC97D8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431174" cy="6858478"/>
          </a:xfrm>
          <a:custGeom>
            <a:avLst/>
            <a:gdLst>
              <a:gd name="connsiteX0" fmla="*/ 7431174 w 7431174"/>
              <a:gd name="connsiteY0" fmla="*/ 6858478 h 6858478"/>
              <a:gd name="connsiteX1" fmla="*/ 6619 w 7431174"/>
              <a:gd name="connsiteY1" fmla="*/ 6858478 h 6858478"/>
              <a:gd name="connsiteX2" fmla="*/ 6879 w 7431174"/>
              <a:gd name="connsiteY2" fmla="*/ 6857916 h 6858478"/>
              <a:gd name="connsiteX3" fmla="*/ 0 w 7431174"/>
              <a:gd name="connsiteY3" fmla="*/ 6857916 h 6858478"/>
              <a:gd name="connsiteX4" fmla="*/ 0 w 7431174"/>
              <a:gd name="connsiteY4" fmla="*/ 0 h 6858478"/>
              <a:gd name="connsiteX5" fmla="*/ 3182994 w 7431174"/>
              <a:gd name="connsiteY5" fmla="*/ 0 h 6858478"/>
              <a:gd name="connsiteX6" fmla="*/ 4249222 w 7431174"/>
              <a:gd name="connsiteY6" fmla="*/ 0 h 6858478"/>
              <a:gd name="connsiteX7" fmla="*/ 4254799 w 7431174"/>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31174" h="6858478">
                <a:moveTo>
                  <a:pt x="7431174" y="6858478"/>
                </a:moveTo>
                <a:lnTo>
                  <a:pt x="6619" y="6858478"/>
                </a:lnTo>
                <a:lnTo>
                  <a:pt x="6879" y="6857916"/>
                </a:lnTo>
                <a:lnTo>
                  <a:pt x="0" y="6857916"/>
                </a:lnTo>
                <a:lnTo>
                  <a:pt x="0" y="0"/>
                </a:lnTo>
                <a:lnTo>
                  <a:pt x="3182994" y="0"/>
                </a:lnTo>
                <a:lnTo>
                  <a:pt x="4249222" y="0"/>
                </a:lnTo>
                <a:lnTo>
                  <a:pt x="4254799" y="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ctrTitle"/>
          </p:nvPr>
        </p:nvSpPr>
        <p:spPr>
          <a:xfrm>
            <a:off x="804672" y="715041"/>
            <a:ext cx="5266155" cy="1325563"/>
          </a:xfrm>
        </p:spPr>
        <p:txBody>
          <a:bodyPr vert="horz" lIns="91440" tIns="45720" rIns="91440" bIns="45720" rtlCol="0" anchor="ctr">
            <a:normAutofit fontScale="90000"/>
          </a:bodyPr>
          <a:lstStyle/>
          <a:p>
            <a:pPr algn="l"/>
            <a:r>
              <a:rPr lang="en-US" sz="4400" dirty="0">
                <a:latin typeface="HelloBigDeal Medium" panose="02000603000000000000" pitchFamily="2" charset="0"/>
                <a:ea typeface="HelloBigDeal Medium" panose="02000603000000000000" pitchFamily="2" charset="0"/>
              </a:rPr>
              <a:t>ADHD and Executive Function</a:t>
            </a:r>
          </a:p>
        </p:txBody>
      </p:sp>
      <p:sp>
        <p:nvSpPr>
          <p:cNvPr id="3" name="TextBox 2"/>
          <p:cNvSpPr txBox="1"/>
          <p:nvPr/>
        </p:nvSpPr>
        <p:spPr>
          <a:xfrm>
            <a:off x="804672" y="2703629"/>
            <a:ext cx="3941499" cy="4154361"/>
          </a:xfrm>
          <a:prstGeom prst="rect">
            <a:avLst/>
          </a:prstGeom>
        </p:spPr>
        <p:txBody>
          <a:bodyPr vert="horz" lIns="91440" tIns="45720" rIns="91440" bIns="45720" rtlCol="0">
            <a:normAutofit/>
          </a:bodyPr>
          <a:lstStyle/>
          <a:p>
            <a:pPr>
              <a:lnSpc>
                <a:spcPct val="90000"/>
              </a:lnSpc>
              <a:spcAft>
                <a:spcPts val="600"/>
              </a:spcAft>
            </a:pPr>
            <a:r>
              <a:rPr lang="en-US" sz="3200" dirty="0">
                <a:latin typeface="Pond Free Me" pitchFamily="2" charset="0"/>
              </a:rPr>
              <a:t>Imagine it like this:</a:t>
            </a:r>
          </a:p>
          <a:p>
            <a:pPr>
              <a:lnSpc>
                <a:spcPct val="90000"/>
              </a:lnSpc>
              <a:spcAft>
                <a:spcPts val="600"/>
              </a:spcAft>
            </a:pPr>
            <a:endParaRPr lang="en-US" sz="3200" dirty="0">
              <a:latin typeface="Pond Free Me" pitchFamily="2" charset="0"/>
            </a:endParaRPr>
          </a:p>
          <a:p>
            <a:pPr>
              <a:lnSpc>
                <a:spcPct val="90000"/>
              </a:lnSpc>
              <a:spcAft>
                <a:spcPts val="600"/>
              </a:spcAft>
            </a:pPr>
            <a:r>
              <a:rPr lang="en-US" sz="3200" dirty="0">
                <a:latin typeface="Pond Free Me" pitchFamily="2" charset="0"/>
              </a:rPr>
              <a:t>The brain is not catching the “signal”- the signal is fading in and out like a poor cellphone signal. </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endParaRPr lang="en-US" sz="2000" dirty="0"/>
          </a:p>
        </p:txBody>
      </p:sp>
      <p:sp>
        <p:nvSpPr>
          <p:cNvPr id="8" name="TextBox 7">
            <a:extLst>
              <a:ext uri="{FF2B5EF4-FFF2-40B4-BE49-F238E27FC236}">
                <a16:creationId xmlns:a16="http://schemas.microsoft.com/office/drawing/2014/main" id="{2E6BB190-0212-C547-8100-04365221314E}"/>
              </a:ext>
            </a:extLst>
          </p:cNvPr>
          <p:cNvSpPr txBox="1"/>
          <p:nvPr/>
        </p:nvSpPr>
        <p:spPr>
          <a:xfrm>
            <a:off x="10320670" y="191386"/>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1185456176"/>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B76D444-2756-434F-AE61-96D69830C1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ADA4B7A-0807-D846-80D0-5865EDFC5CDF}"/>
              </a:ext>
            </a:extLst>
          </p:cNvPr>
          <p:cNvPicPr>
            <a:picLocks noChangeAspect="1"/>
          </p:cNvPicPr>
          <p:nvPr/>
        </p:nvPicPr>
        <p:blipFill rotWithShape="1">
          <a:blip r:embed="rId3"/>
          <a:srcRect t="17899" r="-1" b="7574"/>
          <a:stretch/>
        </p:blipFill>
        <p:spPr>
          <a:xfrm>
            <a:off x="320040" y="320040"/>
            <a:ext cx="11548872" cy="4303462"/>
          </a:xfrm>
          <a:prstGeom prst="rect">
            <a:avLst/>
          </a:prstGeom>
        </p:spPr>
      </p:pic>
      <p:sp>
        <p:nvSpPr>
          <p:cNvPr id="11" name="Rectangle 10">
            <a:extLst>
              <a:ext uri="{FF2B5EF4-FFF2-40B4-BE49-F238E27FC236}">
                <a16:creationId xmlns:a16="http://schemas.microsoft.com/office/drawing/2014/main" id="{A27B6159-7734-4564-9E0F-C4BC43C36E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4782312"/>
            <a:ext cx="11548872" cy="1755648"/>
          </a:xfrm>
          <a:prstGeom prst="rect">
            <a:avLst/>
          </a:prstGeom>
          <a:solidFill>
            <a:schemeClr val="tx1">
              <a:alpha val="93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8BBAB36-FBDD-E74A-871F-366FDBA9EBEF}"/>
              </a:ext>
            </a:extLst>
          </p:cNvPr>
          <p:cNvSpPr>
            <a:spLocks noGrp="1"/>
          </p:cNvSpPr>
          <p:nvPr>
            <p:ph type="title"/>
          </p:nvPr>
        </p:nvSpPr>
        <p:spPr>
          <a:xfrm>
            <a:off x="841248" y="5009083"/>
            <a:ext cx="2889504" cy="1345997"/>
          </a:xfrm>
        </p:spPr>
        <p:txBody>
          <a:bodyPr anchor="ctr">
            <a:normAutofit/>
          </a:bodyPr>
          <a:lstStyle/>
          <a:p>
            <a:r>
              <a:rPr lang="en-US" sz="6000" dirty="0">
                <a:solidFill>
                  <a:schemeClr val="bg1"/>
                </a:solidFill>
                <a:latin typeface="HelloBigDeal Medium" panose="02000603000000000000" pitchFamily="2" charset="0"/>
                <a:ea typeface="HelloBigDeal Medium" panose="02000603000000000000" pitchFamily="2" charset="0"/>
                <a:cs typeface="Pond Free Me" charset="0"/>
              </a:rPr>
              <a:t>But</a:t>
            </a:r>
            <a:r>
              <a:rPr lang="mr-IN" sz="6000" dirty="0">
                <a:solidFill>
                  <a:schemeClr val="bg1"/>
                </a:solidFill>
                <a:latin typeface="HelloBigDeal Medium" panose="02000603000000000000" pitchFamily="2" charset="0"/>
                <a:ea typeface="HelloBigDeal Medium" panose="02000603000000000000" pitchFamily="2" charset="0"/>
                <a:cs typeface="Pond Free Me" charset="0"/>
              </a:rPr>
              <a:t>…</a:t>
            </a:r>
            <a:endParaRPr lang="en-US" sz="6000" dirty="0">
              <a:solidFill>
                <a:schemeClr val="bg1"/>
              </a:solidFill>
            </a:endParaRPr>
          </a:p>
        </p:txBody>
      </p:sp>
      <p:cxnSp>
        <p:nvCxnSpPr>
          <p:cNvPr id="13" name="Straight Connector 12">
            <a:extLst>
              <a:ext uri="{FF2B5EF4-FFF2-40B4-BE49-F238E27FC236}">
                <a16:creationId xmlns:a16="http://schemas.microsoft.com/office/drawing/2014/main" id="{E2FFB46B-05BC-4950-B18A-9593FDAE6E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059936" y="5237979"/>
            <a:ext cx="0" cy="914400"/>
          </a:xfrm>
          <a:prstGeom prst="line">
            <a:avLst/>
          </a:prstGeom>
          <a:ln w="19050">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06CA4F87-2AA0-DD43-9E8A-F2B5B4C76BB1}"/>
              </a:ext>
            </a:extLst>
          </p:cNvPr>
          <p:cNvSpPr txBox="1">
            <a:spLocks/>
          </p:cNvSpPr>
          <p:nvPr/>
        </p:nvSpPr>
        <p:spPr>
          <a:xfrm>
            <a:off x="4163167" y="4505383"/>
            <a:ext cx="7421881" cy="237959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latin typeface="HelloBigDeal Medium" panose="02000603000000000000" pitchFamily="2" charset="0"/>
                <a:ea typeface="HelloBigDeal Medium" panose="02000603000000000000" pitchFamily="2" charset="0"/>
                <a:cs typeface="Pond Free Me" charset="0"/>
              </a:rPr>
              <a:t>“they totally pay attention when playing video games.”</a:t>
            </a:r>
          </a:p>
        </p:txBody>
      </p:sp>
      <p:sp>
        <p:nvSpPr>
          <p:cNvPr id="10" name="TextBox 9">
            <a:extLst>
              <a:ext uri="{FF2B5EF4-FFF2-40B4-BE49-F238E27FC236}">
                <a16:creationId xmlns:a16="http://schemas.microsoft.com/office/drawing/2014/main" id="{EC5F9624-E53D-5B4E-B597-3ADC8E63F318}"/>
              </a:ext>
            </a:extLst>
          </p:cNvPr>
          <p:cNvSpPr txBox="1"/>
          <p:nvPr/>
        </p:nvSpPr>
        <p:spPr>
          <a:xfrm>
            <a:off x="10320670" y="6642556"/>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1352084448"/>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19" name="!!BGRectangle">
            <a:extLst>
              <a:ext uri="{FF2B5EF4-FFF2-40B4-BE49-F238E27FC236}">
                <a16:creationId xmlns:a16="http://schemas.microsoft.com/office/drawing/2014/main" id="{9B76D444-2756-434F-AE61-96D69830C1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616657" y="1275143"/>
            <a:ext cx="10515593" cy="1197864"/>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3900" dirty="0">
                <a:latin typeface="HelloBigDeal Medium" panose="02000603000000000000" pitchFamily="2" charset="0"/>
                <a:ea typeface="HelloBigDeal Medium" panose="02000603000000000000" pitchFamily="2" charset="0"/>
                <a:cs typeface="+mj-cs"/>
              </a:rPr>
              <a:t>Interest based nervous system</a:t>
            </a:r>
          </a:p>
          <a:p>
            <a:pPr>
              <a:lnSpc>
                <a:spcPct val="90000"/>
              </a:lnSpc>
              <a:spcBef>
                <a:spcPct val="0"/>
              </a:spcBef>
              <a:spcAft>
                <a:spcPts val="600"/>
              </a:spcAft>
            </a:pPr>
            <a:endParaRPr lang="en-US" sz="4400" dirty="0">
              <a:latin typeface="+mj-lt"/>
              <a:ea typeface="+mj-ea"/>
              <a:cs typeface="+mj-cs"/>
            </a:endParaRPr>
          </a:p>
          <a:p>
            <a:pPr>
              <a:lnSpc>
                <a:spcPct val="90000"/>
              </a:lnSpc>
              <a:spcBef>
                <a:spcPct val="0"/>
              </a:spcBef>
              <a:spcAft>
                <a:spcPts val="600"/>
              </a:spcAft>
            </a:pPr>
            <a:endParaRPr lang="en-US" sz="4400" dirty="0">
              <a:latin typeface="+mj-lt"/>
              <a:ea typeface="+mj-ea"/>
              <a:cs typeface="+mj-cs"/>
            </a:endParaRPr>
          </a:p>
        </p:txBody>
      </p:sp>
      <p:sp>
        <p:nvSpPr>
          <p:cNvPr id="21" name="!!Line">
            <a:extLst>
              <a:ext uri="{FF2B5EF4-FFF2-40B4-BE49-F238E27FC236}">
                <a16:creationId xmlns:a16="http://schemas.microsoft.com/office/drawing/2014/main" id="{B0161EF8-C8C6-4F2A-9D5C-49BD28A2BD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585216"/>
            <a:ext cx="9144" cy="914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hlinkClick r:id="rId3"/>
            <a:extLst>
              <a:ext uri="{FF2B5EF4-FFF2-40B4-BE49-F238E27FC236}">
                <a16:creationId xmlns:a16="http://schemas.microsoft.com/office/drawing/2014/main" id="{37EE864C-C046-3944-B10E-14D79DADB478}"/>
              </a:ext>
            </a:extLst>
          </p:cNvPr>
          <p:cNvPicPr>
            <a:picLocks noChangeAspect="1"/>
          </p:cNvPicPr>
          <p:nvPr/>
        </p:nvPicPr>
        <p:blipFill rotWithShape="1">
          <a:blip r:embed="rId4"/>
          <a:srcRect l="12827" r="14535" b="2"/>
          <a:stretch/>
        </p:blipFill>
        <p:spPr>
          <a:xfrm>
            <a:off x="835153" y="2002117"/>
            <a:ext cx="6215794" cy="4171569"/>
          </a:xfrm>
          <a:prstGeom prst="rect">
            <a:avLst/>
          </a:prstGeom>
        </p:spPr>
      </p:pic>
      <p:sp>
        <p:nvSpPr>
          <p:cNvPr id="14" name="TextBox 13"/>
          <p:cNvSpPr txBox="1"/>
          <p:nvPr/>
        </p:nvSpPr>
        <p:spPr>
          <a:xfrm>
            <a:off x="7533314" y="1780674"/>
            <a:ext cx="4215593" cy="4668252"/>
          </a:xfrm>
          <a:prstGeom prst="rect">
            <a:avLst/>
          </a:prstGeom>
        </p:spPr>
        <p:txBody>
          <a:bodyPr vert="horz" lIns="91440" tIns="45720" rIns="91440" bIns="45720" rtlCol="0" anchor="ctr">
            <a:normAutofit/>
          </a:bodyPr>
          <a:lstStyle/>
          <a:p>
            <a:pPr>
              <a:lnSpc>
                <a:spcPct val="90000"/>
              </a:lnSpc>
              <a:spcAft>
                <a:spcPts val="600"/>
              </a:spcAft>
            </a:pPr>
            <a:r>
              <a:rPr lang="en-US" sz="2400" b="1" dirty="0">
                <a:latin typeface="Pond Free Me" pitchFamily="2" charset="0"/>
              </a:rPr>
              <a:t>When something is of high interest, is competitive, has novelty, or involves urgency it can create a state of undivided attention.</a:t>
            </a:r>
          </a:p>
          <a:p>
            <a:pPr>
              <a:lnSpc>
                <a:spcPct val="90000"/>
              </a:lnSpc>
              <a:spcAft>
                <a:spcPts val="600"/>
              </a:spcAft>
            </a:pPr>
            <a:endParaRPr lang="en-US" sz="2400" dirty="0">
              <a:latin typeface="Pond Free Me" pitchFamily="2" charset="0"/>
            </a:endParaRPr>
          </a:p>
          <a:p>
            <a:pPr>
              <a:lnSpc>
                <a:spcPct val="90000"/>
              </a:lnSpc>
              <a:spcAft>
                <a:spcPts val="600"/>
              </a:spcAft>
            </a:pPr>
            <a:r>
              <a:rPr lang="en-US" sz="2400" dirty="0">
                <a:latin typeface="Pond Free Me" pitchFamily="2" charset="0"/>
              </a:rPr>
              <a:t>Therefore, they can suddenly have hyper focus and get their work done so they don’t miss recess. </a:t>
            </a:r>
          </a:p>
          <a:p>
            <a:pPr indent="-228600">
              <a:lnSpc>
                <a:spcPct val="90000"/>
              </a:lnSpc>
              <a:spcAft>
                <a:spcPts val="600"/>
              </a:spcAft>
              <a:buFont typeface="Arial" panose="020B0604020202020204" pitchFamily="34" charset="0"/>
              <a:buChar char="•"/>
            </a:pPr>
            <a:endParaRPr lang="en-US" sz="1600" dirty="0">
              <a:latin typeface="Pond Free Me" pitchFamily="2" charset="0"/>
            </a:endParaRPr>
          </a:p>
          <a:p>
            <a:pPr indent="-228600">
              <a:lnSpc>
                <a:spcPct val="90000"/>
              </a:lnSpc>
              <a:spcAft>
                <a:spcPts val="600"/>
              </a:spcAft>
              <a:buFont typeface="Arial" panose="020B0604020202020204" pitchFamily="34" charset="0"/>
              <a:buChar char="•"/>
            </a:pPr>
            <a:endParaRPr lang="en-US" sz="1600" dirty="0">
              <a:latin typeface="Pond Free Me" pitchFamily="2" charset="0"/>
            </a:endParaRPr>
          </a:p>
          <a:p>
            <a:pPr>
              <a:lnSpc>
                <a:spcPct val="90000"/>
              </a:lnSpc>
              <a:spcAft>
                <a:spcPts val="600"/>
              </a:spcAft>
            </a:pPr>
            <a:r>
              <a:rPr lang="en-US" sz="800" dirty="0" err="1">
                <a:latin typeface="Pond Free Me" pitchFamily="2" charset="0"/>
              </a:rPr>
              <a:t>ADDitude</a:t>
            </a:r>
            <a:r>
              <a:rPr lang="en-US" sz="800" dirty="0">
                <a:latin typeface="Pond Free Me" pitchFamily="2" charset="0"/>
              </a:rPr>
              <a:t>. (2019). </a:t>
            </a:r>
            <a:r>
              <a:rPr lang="en-US" sz="800" i="1" dirty="0">
                <a:latin typeface="Pond Free Me" pitchFamily="2" charset="0"/>
              </a:rPr>
              <a:t>ADHD &amp; the Interest-Based Nervous System</a:t>
            </a:r>
            <a:r>
              <a:rPr lang="en-US" sz="800" dirty="0">
                <a:latin typeface="Pond Free Me" pitchFamily="2" charset="0"/>
              </a:rPr>
              <a:t>. [online] Available at: https://</a:t>
            </a:r>
            <a:r>
              <a:rPr lang="en-US" sz="800" dirty="0" err="1">
                <a:latin typeface="Pond Free Me" pitchFamily="2" charset="0"/>
              </a:rPr>
              <a:t>www.additudemag.com</a:t>
            </a:r>
            <a:r>
              <a:rPr lang="en-US" sz="800" dirty="0">
                <a:latin typeface="Pond Free Me" pitchFamily="2" charset="0"/>
              </a:rPr>
              <a:t>/</a:t>
            </a:r>
            <a:r>
              <a:rPr lang="en-US" sz="800" dirty="0" err="1">
                <a:latin typeface="Pond Free Me" pitchFamily="2" charset="0"/>
              </a:rPr>
              <a:t>adhd</a:t>
            </a:r>
            <a:r>
              <a:rPr lang="en-US" sz="800" dirty="0">
                <a:latin typeface="Pond Free Me" pitchFamily="2" charset="0"/>
              </a:rPr>
              <a:t>-brain-chemistry-video/ [Accessed 20 Oct. 2019].</a:t>
            </a:r>
          </a:p>
        </p:txBody>
      </p:sp>
      <p:sp>
        <p:nvSpPr>
          <p:cNvPr id="7" name="TextBox 6">
            <a:extLst>
              <a:ext uri="{FF2B5EF4-FFF2-40B4-BE49-F238E27FC236}">
                <a16:creationId xmlns:a16="http://schemas.microsoft.com/office/drawing/2014/main" id="{15AC59D9-9CDB-6D4A-9724-8DC20868990F}"/>
              </a:ext>
            </a:extLst>
          </p:cNvPr>
          <p:cNvSpPr txBox="1"/>
          <p:nvPr/>
        </p:nvSpPr>
        <p:spPr>
          <a:xfrm>
            <a:off x="0" y="6514965"/>
            <a:ext cx="3742660" cy="215444"/>
          </a:xfrm>
          <a:prstGeom prst="rect">
            <a:avLst/>
          </a:prstGeom>
          <a:noFill/>
        </p:spPr>
        <p:txBody>
          <a:bodyPr wrap="square" rtlCol="0">
            <a:spAutoFit/>
          </a:bodyPr>
          <a:lstStyle/>
          <a:p>
            <a:r>
              <a:rPr lang="en-US" sz="800" dirty="0"/>
              <a:t>©PawsitiveSchoolCounselor</a:t>
            </a:r>
          </a:p>
        </p:txBody>
      </p:sp>
    </p:spTree>
    <p:extLst>
      <p:ext uri="{BB962C8B-B14F-4D97-AF65-F5344CB8AC3E}">
        <p14:creationId xmlns:p14="http://schemas.microsoft.com/office/powerpoint/2010/main" val="1705131985"/>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TotalTime>
  <Words>4480</Words>
  <Application>Microsoft Macintosh PowerPoint</Application>
  <PresentationFormat>Widescreen</PresentationFormat>
  <Paragraphs>506</Paragraphs>
  <Slides>50</Slides>
  <Notes>49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50</vt:i4>
      </vt:variant>
    </vt:vector>
  </HeadingPairs>
  <TitlesOfParts>
    <vt:vector size="57" baseType="lpstr">
      <vt:lpstr>Calibri Light</vt:lpstr>
      <vt:lpstr>KG Inimitable Original</vt:lpstr>
      <vt:lpstr>Calibri</vt:lpstr>
      <vt:lpstr>Pond Free Me</vt:lpstr>
      <vt:lpstr>HelloBigDeal Medium</vt:lpstr>
      <vt:lpstr>Arial</vt:lpstr>
      <vt:lpstr>Office Theme</vt:lpstr>
      <vt:lpstr>Supporting Students  With </vt:lpstr>
      <vt:lpstr>Brain Considerations</vt:lpstr>
      <vt:lpstr>PowerPoint Presentation</vt:lpstr>
      <vt:lpstr>PowerPoint Presentation</vt:lpstr>
      <vt:lpstr>Many ADHD traits that sound like other diagnosis and overlaps with trauma!</vt:lpstr>
      <vt:lpstr>ADHD and Executive Function</vt:lpstr>
      <vt:lpstr>ADHD and Executive Function</vt:lpstr>
      <vt:lpstr>But…</vt:lpstr>
      <vt:lpstr>PowerPoint Presentation</vt:lpstr>
      <vt:lpstr>PowerPoint Presentation</vt:lpstr>
      <vt:lpstr>Interesting  (even better if it’s specific to their interests, like a sports team or game.)</vt:lpstr>
      <vt:lpstr>Important  (create a sense of urgency; why they need to know and do this now- not how it will help them in the future.) </vt:lpstr>
      <vt:lpstr>The ADHD brain is a great sprinter, but a lousy long-distance runner!</vt:lpstr>
      <vt:lpstr>Those with ADHD have a hard time: </vt:lpstr>
      <vt:lpstr>They also struggle with…</vt:lpstr>
      <vt:lpstr>Those with ADHD have a hard time: </vt:lpstr>
      <vt:lpstr>It’s not all bad!</vt:lpstr>
      <vt:lpstr>They just need medication!</vt:lpstr>
      <vt:lpstr>Skill Deficits Vs. Performance Deficits</vt:lpstr>
      <vt:lpstr>Setting the stage</vt:lpstr>
      <vt:lpstr>Setting the stage</vt:lpstr>
      <vt:lpstr>PowerPoint Presentation</vt:lpstr>
      <vt:lpstr>Activation</vt:lpstr>
      <vt:lpstr>PowerPoint Presentation</vt:lpstr>
      <vt:lpstr>PowerPoint Presentation</vt:lpstr>
      <vt:lpstr>Focus</vt:lpstr>
      <vt:lpstr>PowerPoint Presentation</vt:lpstr>
      <vt:lpstr>Strategies for Focus</vt:lpstr>
      <vt:lpstr>Strategies for Focus</vt:lpstr>
      <vt:lpstr>PowerPoint Presentation</vt:lpstr>
      <vt:lpstr>Effort</vt:lpstr>
      <vt:lpstr>PowerPoint Presentation</vt:lpstr>
      <vt:lpstr>PowerPoint Presentation</vt:lpstr>
      <vt:lpstr>Emotion</vt:lpstr>
      <vt:lpstr>PowerPoint Presentation</vt:lpstr>
      <vt:lpstr>Strategies For Emotions</vt:lpstr>
      <vt:lpstr>Memory</vt:lpstr>
      <vt:lpstr>PowerPoint Presentation</vt:lpstr>
      <vt:lpstr>PowerPoint Presentation</vt:lpstr>
      <vt:lpstr>Action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Resources and 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Supporting Students  With </dc:title>
  <dc:creator>Laura Filtness</dc:creator>
  <cp:lastModifiedBy>Laura Filtness</cp:lastModifiedBy>
  <cp:revision>4</cp:revision>
  <dcterms:created xsi:type="dcterms:W3CDTF">2022-07-10T17:34:12Z</dcterms:created>
  <dcterms:modified xsi:type="dcterms:W3CDTF">2022-07-10T18:09:24Z</dcterms:modified>
</cp:coreProperties>
</file>